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diagrams/layout5.xml" ContentType="application/vnd.openxmlformats-officedocument.drawingml.diagramLayout+xml"/>
  <Override PartName="/ppt/notesSlides/notesSlide32.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notesSlides/notesSlide12.xml" ContentType="application/vnd.openxmlformats-officedocument.presentationml.notesSlide+xml"/>
  <Override PartName="/ppt/diagrams/data4.xml" ContentType="application/vnd.openxmlformats-officedocument.drawingml.diagramData+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ppt/diagrams/drawing5.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notesSlides/notesSlide31.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84" r:id="rId3"/>
    <p:sldId id="286" r:id="rId4"/>
    <p:sldId id="287" r:id="rId5"/>
    <p:sldId id="288"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9" r:id="rId27"/>
    <p:sldId id="290" r:id="rId28"/>
    <p:sldId id="291" r:id="rId29"/>
    <p:sldId id="292" r:id="rId30"/>
    <p:sldId id="294" r:id="rId31"/>
    <p:sldId id="297" r:id="rId32"/>
    <p:sldId id="298" r:id="rId33"/>
    <p:sldId id="283" r:id="rId34"/>
    <p:sldId id="295" r:id="rId3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876" y="-3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4" Type="http://schemas.openxmlformats.org/officeDocument/2006/relationships/image" Target="../media/image32.png"/></Relationships>
</file>

<file path=ppt/diagrams/_rels/data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2.png"/><Relationship Id="rId1" Type="http://schemas.openxmlformats.org/officeDocument/2006/relationships/image" Target="../media/image51.png"/><Relationship Id="rId4" Type="http://schemas.openxmlformats.org/officeDocument/2006/relationships/image" Target="../media/image53.png"/></Relationships>
</file>

<file path=ppt/diagrams/_rels/data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 Id="rId4" Type="http://schemas.openxmlformats.org/officeDocument/2006/relationships/image" Target="../media/image86.png"/></Relationships>
</file>

<file path=ppt/diagrams/_rels/data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image" Target="../media/image124.png"/><Relationship Id="rId4" Type="http://schemas.openxmlformats.org/officeDocument/2006/relationships/image" Target="../media/image12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4" Type="http://schemas.openxmlformats.org/officeDocument/2006/relationships/image" Target="../media/image3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2.png"/><Relationship Id="rId1" Type="http://schemas.openxmlformats.org/officeDocument/2006/relationships/image" Target="../media/image51.png"/><Relationship Id="rId4" Type="http://schemas.openxmlformats.org/officeDocument/2006/relationships/image" Target="../media/image5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 Id="rId4" Type="http://schemas.openxmlformats.org/officeDocument/2006/relationships/image" Target="../media/image8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image" Target="../media/image124.png"/><Relationship Id="rId4" Type="http://schemas.openxmlformats.org/officeDocument/2006/relationships/image" Target="../media/image127.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AA9A2B-F101-4E99-8E02-1EAB5516A6BF}" type="doc">
      <dgm:prSet loTypeId="urn:microsoft.com/office/officeart/2005/8/layout/vList3" loCatId="list" qsTypeId="urn:microsoft.com/office/officeart/2005/8/quickstyle/simple1" qsCatId="simple" csTypeId="urn:microsoft.com/office/officeart/2005/8/colors/accent2_1" csCatId="accent2" phldr="1"/>
      <dgm:spPr/>
    </dgm:pt>
    <dgm:pt modelId="{4FC9CD93-0B2E-4706-904D-239F1E27A2EB}">
      <dgm:prSet phldrT="[Texte]"/>
      <dgm:spPr/>
      <dgm:t>
        <a:bodyPr/>
        <a:lstStyle/>
        <a:p>
          <a:r>
            <a:rPr lang="fr-FR" dirty="0" smtClean="0"/>
            <a:t>Du prototype à la série</a:t>
          </a:r>
          <a:endParaRPr lang="fr-FR" dirty="0"/>
        </a:p>
      </dgm:t>
    </dgm:pt>
    <dgm:pt modelId="{8D6B5795-6FF7-4E67-AD6A-E627347F47D9}" type="parTrans" cxnId="{A0CE652B-D231-4DEF-A277-9FC8C40BC5A0}">
      <dgm:prSet/>
      <dgm:spPr/>
      <dgm:t>
        <a:bodyPr/>
        <a:lstStyle/>
        <a:p>
          <a:endParaRPr lang="fr-FR"/>
        </a:p>
      </dgm:t>
    </dgm:pt>
    <dgm:pt modelId="{C3AFB855-EA31-4DB6-A762-72E654F2753E}" type="sibTrans" cxnId="{A0CE652B-D231-4DEF-A277-9FC8C40BC5A0}">
      <dgm:prSet/>
      <dgm:spPr/>
      <dgm:t>
        <a:bodyPr/>
        <a:lstStyle/>
        <a:p>
          <a:endParaRPr lang="fr-FR"/>
        </a:p>
      </dgm:t>
    </dgm:pt>
    <dgm:pt modelId="{2E2BF475-E1E6-4CC0-A787-D4782441E11F}">
      <dgm:prSet phldrT="[Texte]"/>
      <dgm:spPr/>
      <dgm:t>
        <a:bodyPr/>
        <a:lstStyle/>
        <a:p>
          <a:r>
            <a:rPr lang="fr-FR" smtClean="0"/>
            <a:t>Commercialisation de l’objet</a:t>
          </a:r>
          <a:endParaRPr lang="fr-FR" dirty="0"/>
        </a:p>
      </dgm:t>
    </dgm:pt>
    <dgm:pt modelId="{283D9A44-8377-409C-8482-26B6DBB49C88}" type="parTrans" cxnId="{0B82E061-C994-4158-9076-9C581810121C}">
      <dgm:prSet/>
      <dgm:spPr/>
      <dgm:t>
        <a:bodyPr/>
        <a:lstStyle/>
        <a:p>
          <a:endParaRPr lang="fr-FR"/>
        </a:p>
      </dgm:t>
    </dgm:pt>
    <dgm:pt modelId="{75124B25-4106-41D9-9B59-638C804DD6AD}" type="sibTrans" cxnId="{0B82E061-C994-4158-9076-9C581810121C}">
      <dgm:prSet/>
      <dgm:spPr/>
      <dgm:t>
        <a:bodyPr/>
        <a:lstStyle/>
        <a:p>
          <a:endParaRPr lang="fr-FR"/>
        </a:p>
      </dgm:t>
    </dgm:pt>
    <dgm:pt modelId="{4C48A094-D6D5-4529-BF77-273F34E4876E}">
      <dgm:prSet phldrT="[Texte]"/>
      <dgm:spPr/>
      <dgm:t>
        <a:bodyPr/>
        <a:lstStyle/>
        <a:p>
          <a:r>
            <a:rPr lang="fr-FR" smtClean="0"/>
            <a:t>Le stockage et le recyclage de l’objet</a:t>
          </a:r>
          <a:endParaRPr lang="fr-FR" dirty="0"/>
        </a:p>
      </dgm:t>
    </dgm:pt>
    <dgm:pt modelId="{EAAB9318-D318-4317-BF55-595F2A5BACDF}" type="parTrans" cxnId="{53DD2866-8FD5-42E4-A257-FF2F14AD7E0B}">
      <dgm:prSet/>
      <dgm:spPr/>
      <dgm:t>
        <a:bodyPr/>
        <a:lstStyle/>
        <a:p>
          <a:endParaRPr lang="fr-FR"/>
        </a:p>
      </dgm:t>
    </dgm:pt>
    <dgm:pt modelId="{5DE30D85-70B0-41DC-B68B-B0E0A8A50D56}" type="sibTrans" cxnId="{53DD2866-8FD5-42E4-A257-FF2F14AD7E0B}">
      <dgm:prSet/>
      <dgm:spPr/>
      <dgm:t>
        <a:bodyPr/>
        <a:lstStyle/>
        <a:p>
          <a:endParaRPr lang="fr-FR"/>
        </a:p>
      </dgm:t>
    </dgm:pt>
    <dgm:pt modelId="{3E6340DE-D526-4523-AF90-5CC579F71C21}">
      <dgm:prSet phldrT="[Texte]"/>
      <dgm:spPr/>
      <dgm:t>
        <a:bodyPr/>
        <a:lstStyle/>
        <a:p>
          <a:r>
            <a:rPr lang="fr-FR" dirty="0" smtClean="0"/>
            <a:t>Dématérialisation de l’objet</a:t>
          </a:r>
          <a:endParaRPr lang="fr-FR" dirty="0"/>
        </a:p>
      </dgm:t>
    </dgm:pt>
    <dgm:pt modelId="{5CE74AD5-3A87-47BF-B60A-51BB0C72355A}" type="parTrans" cxnId="{6B32D1E2-0ED0-400A-9443-477E47346AB8}">
      <dgm:prSet/>
      <dgm:spPr/>
      <dgm:t>
        <a:bodyPr/>
        <a:lstStyle/>
        <a:p>
          <a:endParaRPr lang="fr-FR"/>
        </a:p>
      </dgm:t>
    </dgm:pt>
    <dgm:pt modelId="{F1EAA517-2180-4747-AEFD-7896BFCA92C2}" type="sibTrans" cxnId="{6B32D1E2-0ED0-400A-9443-477E47346AB8}">
      <dgm:prSet/>
      <dgm:spPr/>
      <dgm:t>
        <a:bodyPr/>
        <a:lstStyle/>
        <a:p>
          <a:endParaRPr lang="fr-FR"/>
        </a:p>
      </dgm:t>
    </dgm:pt>
    <dgm:pt modelId="{87F1716A-CEDF-4A4C-92C1-34E842BDB990}" type="pres">
      <dgm:prSet presAssocID="{AEAA9A2B-F101-4E99-8E02-1EAB5516A6BF}" presName="linearFlow" presStyleCnt="0">
        <dgm:presLayoutVars>
          <dgm:dir/>
          <dgm:resizeHandles val="exact"/>
        </dgm:presLayoutVars>
      </dgm:prSet>
      <dgm:spPr/>
    </dgm:pt>
    <dgm:pt modelId="{BE86D93D-B132-4176-BD47-B1E20DA2934F}" type="pres">
      <dgm:prSet presAssocID="{4FC9CD93-0B2E-4706-904D-239F1E27A2EB}" presName="composite" presStyleCnt="0"/>
      <dgm:spPr/>
    </dgm:pt>
    <dgm:pt modelId="{FCA809EA-C00F-485E-9B9D-5AB5F535D768}" type="pres">
      <dgm:prSet presAssocID="{4FC9CD93-0B2E-4706-904D-239F1E27A2EB}" presName="imgShp" presStyleLbl="fgImgPlace1" presStyleIdx="0" presStyleCnt="4"/>
      <dgm:spPr>
        <a:blipFill rotWithShape="0">
          <a:blip xmlns:r="http://schemas.openxmlformats.org/officeDocument/2006/relationships" r:embed="rId1"/>
          <a:stretch>
            <a:fillRect/>
          </a:stretch>
        </a:blipFill>
      </dgm:spPr>
    </dgm:pt>
    <dgm:pt modelId="{00C3DEA3-19EC-4A82-839A-153E36FB842C}" type="pres">
      <dgm:prSet presAssocID="{4FC9CD93-0B2E-4706-904D-239F1E27A2EB}" presName="txShp" presStyleLbl="node1" presStyleIdx="0" presStyleCnt="4">
        <dgm:presLayoutVars>
          <dgm:bulletEnabled val="1"/>
        </dgm:presLayoutVars>
      </dgm:prSet>
      <dgm:spPr/>
      <dgm:t>
        <a:bodyPr/>
        <a:lstStyle/>
        <a:p>
          <a:endParaRPr lang="fr-FR"/>
        </a:p>
      </dgm:t>
    </dgm:pt>
    <dgm:pt modelId="{7A65386E-84F3-41C5-AC05-75624D27D59D}" type="pres">
      <dgm:prSet presAssocID="{C3AFB855-EA31-4DB6-A762-72E654F2753E}" presName="spacing" presStyleCnt="0"/>
      <dgm:spPr/>
    </dgm:pt>
    <dgm:pt modelId="{BB999EB1-016D-4FD5-AB88-2287C80E5FBC}" type="pres">
      <dgm:prSet presAssocID="{2E2BF475-E1E6-4CC0-A787-D4782441E11F}" presName="composite" presStyleCnt="0"/>
      <dgm:spPr/>
    </dgm:pt>
    <dgm:pt modelId="{20C937DA-07E8-439A-951A-33DE403917D3}" type="pres">
      <dgm:prSet presAssocID="{2E2BF475-E1E6-4CC0-A787-D4782441E11F}" presName="imgShp" presStyleLbl="fgImgPlace1" presStyleIdx="1" presStyleCnt="4"/>
      <dgm:spPr>
        <a:blipFill rotWithShape="0">
          <a:blip xmlns:r="http://schemas.openxmlformats.org/officeDocument/2006/relationships" r:embed="rId2"/>
          <a:stretch>
            <a:fillRect/>
          </a:stretch>
        </a:blipFill>
      </dgm:spPr>
    </dgm:pt>
    <dgm:pt modelId="{11ED3197-64CB-48A7-A947-7481FAC7762B}" type="pres">
      <dgm:prSet presAssocID="{2E2BF475-E1E6-4CC0-A787-D4782441E11F}" presName="txShp" presStyleLbl="node1" presStyleIdx="1" presStyleCnt="4">
        <dgm:presLayoutVars>
          <dgm:bulletEnabled val="1"/>
        </dgm:presLayoutVars>
      </dgm:prSet>
      <dgm:spPr/>
      <dgm:t>
        <a:bodyPr/>
        <a:lstStyle/>
        <a:p>
          <a:endParaRPr lang="fr-FR"/>
        </a:p>
      </dgm:t>
    </dgm:pt>
    <dgm:pt modelId="{87566828-9389-4550-9DFE-0CA69610C46F}" type="pres">
      <dgm:prSet presAssocID="{75124B25-4106-41D9-9B59-638C804DD6AD}" presName="spacing" presStyleCnt="0"/>
      <dgm:spPr/>
    </dgm:pt>
    <dgm:pt modelId="{4426F4F0-53B1-4AC8-A4D4-10189CF78B06}" type="pres">
      <dgm:prSet presAssocID="{4C48A094-D6D5-4529-BF77-273F34E4876E}" presName="composite" presStyleCnt="0"/>
      <dgm:spPr/>
    </dgm:pt>
    <dgm:pt modelId="{74A72965-E774-49FA-B435-220A2736062B}" type="pres">
      <dgm:prSet presAssocID="{4C48A094-D6D5-4529-BF77-273F34E4876E}" presName="imgShp" presStyleLbl="fgImgPlace1" presStyleIdx="2" presStyleCnt="4"/>
      <dgm:spPr>
        <a:blipFill rotWithShape="0">
          <a:blip xmlns:r="http://schemas.openxmlformats.org/officeDocument/2006/relationships" r:embed="rId3"/>
          <a:stretch>
            <a:fillRect/>
          </a:stretch>
        </a:blipFill>
      </dgm:spPr>
    </dgm:pt>
    <dgm:pt modelId="{717E65B7-287B-4446-82D4-6FBA1EFC5530}" type="pres">
      <dgm:prSet presAssocID="{4C48A094-D6D5-4529-BF77-273F34E4876E}" presName="txShp" presStyleLbl="node1" presStyleIdx="2" presStyleCnt="4">
        <dgm:presLayoutVars>
          <dgm:bulletEnabled val="1"/>
        </dgm:presLayoutVars>
      </dgm:prSet>
      <dgm:spPr/>
      <dgm:t>
        <a:bodyPr/>
        <a:lstStyle/>
        <a:p>
          <a:endParaRPr lang="fr-FR"/>
        </a:p>
      </dgm:t>
    </dgm:pt>
    <dgm:pt modelId="{B9BC2833-8223-444C-BD6D-FD7BE326D7C6}" type="pres">
      <dgm:prSet presAssocID="{5DE30D85-70B0-41DC-B68B-B0E0A8A50D56}" presName="spacing" presStyleCnt="0"/>
      <dgm:spPr/>
    </dgm:pt>
    <dgm:pt modelId="{ECB2855F-EE99-4678-8AAF-B054494F0C95}" type="pres">
      <dgm:prSet presAssocID="{3E6340DE-D526-4523-AF90-5CC579F71C21}" presName="composite" presStyleCnt="0"/>
      <dgm:spPr/>
    </dgm:pt>
    <dgm:pt modelId="{1C8FE627-6AE5-4264-A1ED-0E679EE737C0}" type="pres">
      <dgm:prSet presAssocID="{3E6340DE-D526-4523-AF90-5CC579F71C21}" presName="imgShp" presStyleLbl="fgImgPlace1" presStyleIdx="3" presStyleCnt="4"/>
      <dgm:spPr>
        <a:blipFill rotWithShape="0">
          <a:blip xmlns:r="http://schemas.openxmlformats.org/officeDocument/2006/relationships" r:embed="rId4"/>
          <a:stretch>
            <a:fillRect/>
          </a:stretch>
        </a:blipFill>
      </dgm:spPr>
    </dgm:pt>
    <dgm:pt modelId="{AF9A0281-FE54-4CA9-8867-D6C18C829846}" type="pres">
      <dgm:prSet presAssocID="{3E6340DE-D526-4523-AF90-5CC579F71C21}" presName="txShp" presStyleLbl="node1" presStyleIdx="3" presStyleCnt="4">
        <dgm:presLayoutVars>
          <dgm:bulletEnabled val="1"/>
        </dgm:presLayoutVars>
      </dgm:prSet>
      <dgm:spPr/>
      <dgm:t>
        <a:bodyPr/>
        <a:lstStyle/>
        <a:p>
          <a:endParaRPr lang="fr-FR"/>
        </a:p>
      </dgm:t>
    </dgm:pt>
  </dgm:ptLst>
  <dgm:cxnLst>
    <dgm:cxn modelId="{AE4CCC95-DE6A-4F3B-8C11-4292DCEF3445}" type="presOf" srcId="{4C48A094-D6D5-4529-BF77-273F34E4876E}" destId="{717E65B7-287B-4446-82D4-6FBA1EFC5530}" srcOrd="0" destOrd="0" presId="urn:microsoft.com/office/officeart/2005/8/layout/vList3"/>
    <dgm:cxn modelId="{0B82E061-C994-4158-9076-9C581810121C}" srcId="{AEAA9A2B-F101-4E99-8E02-1EAB5516A6BF}" destId="{2E2BF475-E1E6-4CC0-A787-D4782441E11F}" srcOrd="1" destOrd="0" parTransId="{283D9A44-8377-409C-8482-26B6DBB49C88}" sibTransId="{75124B25-4106-41D9-9B59-638C804DD6AD}"/>
    <dgm:cxn modelId="{6B32D1E2-0ED0-400A-9443-477E47346AB8}" srcId="{AEAA9A2B-F101-4E99-8E02-1EAB5516A6BF}" destId="{3E6340DE-D526-4523-AF90-5CC579F71C21}" srcOrd="3" destOrd="0" parTransId="{5CE74AD5-3A87-47BF-B60A-51BB0C72355A}" sibTransId="{F1EAA517-2180-4747-AEFD-7896BFCA92C2}"/>
    <dgm:cxn modelId="{A0CE652B-D231-4DEF-A277-9FC8C40BC5A0}" srcId="{AEAA9A2B-F101-4E99-8E02-1EAB5516A6BF}" destId="{4FC9CD93-0B2E-4706-904D-239F1E27A2EB}" srcOrd="0" destOrd="0" parTransId="{8D6B5795-6FF7-4E67-AD6A-E627347F47D9}" sibTransId="{C3AFB855-EA31-4DB6-A762-72E654F2753E}"/>
    <dgm:cxn modelId="{53DD2866-8FD5-42E4-A257-FF2F14AD7E0B}" srcId="{AEAA9A2B-F101-4E99-8E02-1EAB5516A6BF}" destId="{4C48A094-D6D5-4529-BF77-273F34E4876E}" srcOrd="2" destOrd="0" parTransId="{EAAB9318-D318-4317-BF55-595F2A5BACDF}" sibTransId="{5DE30D85-70B0-41DC-B68B-B0E0A8A50D56}"/>
    <dgm:cxn modelId="{9ADE4BA7-EC6C-423D-AE76-713D8FA72318}" type="presOf" srcId="{3E6340DE-D526-4523-AF90-5CC579F71C21}" destId="{AF9A0281-FE54-4CA9-8867-D6C18C829846}" srcOrd="0" destOrd="0" presId="urn:microsoft.com/office/officeart/2005/8/layout/vList3"/>
    <dgm:cxn modelId="{0327480D-D06A-4B21-9F1D-3394C011A25F}" type="presOf" srcId="{AEAA9A2B-F101-4E99-8E02-1EAB5516A6BF}" destId="{87F1716A-CEDF-4A4C-92C1-34E842BDB990}" srcOrd="0" destOrd="0" presId="urn:microsoft.com/office/officeart/2005/8/layout/vList3"/>
    <dgm:cxn modelId="{E8D2025D-B40D-419A-8312-64F8FB553FE8}" type="presOf" srcId="{4FC9CD93-0B2E-4706-904D-239F1E27A2EB}" destId="{00C3DEA3-19EC-4A82-839A-153E36FB842C}" srcOrd="0" destOrd="0" presId="urn:microsoft.com/office/officeart/2005/8/layout/vList3"/>
    <dgm:cxn modelId="{E749F96A-B641-40AA-A869-8CC1D7196B90}" type="presOf" srcId="{2E2BF475-E1E6-4CC0-A787-D4782441E11F}" destId="{11ED3197-64CB-48A7-A947-7481FAC7762B}" srcOrd="0" destOrd="0" presId="urn:microsoft.com/office/officeart/2005/8/layout/vList3"/>
    <dgm:cxn modelId="{04D0FD7A-A542-4C70-80EE-361504ED8917}" type="presParOf" srcId="{87F1716A-CEDF-4A4C-92C1-34E842BDB990}" destId="{BE86D93D-B132-4176-BD47-B1E20DA2934F}" srcOrd="0" destOrd="0" presId="urn:microsoft.com/office/officeart/2005/8/layout/vList3"/>
    <dgm:cxn modelId="{A039F728-CFE9-4325-8381-58520F137AAF}" type="presParOf" srcId="{BE86D93D-B132-4176-BD47-B1E20DA2934F}" destId="{FCA809EA-C00F-485E-9B9D-5AB5F535D768}" srcOrd="0" destOrd="0" presId="urn:microsoft.com/office/officeart/2005/8/layout/vList3"/>
    <dgm:cxn modelId="{24358B6B-74B9-4AAF-8EE5-9040EE582D25}" type="presParOf" srcId="{BE86D93D-B132-4176-BD47-B1E20DA2934F}" destId="{00C3DEA3-19EC-4A82-839A-153E36FB842C}" srcOrd="1" destOrd="0" presId="urn:microsoft.com/office/officeart/2005/8/layout/vList3"/>
    <dgm:cxn modelId="{3FDFAAFF-82FE-4469-8ED1-214D27CC8258}" type="presParOf" srcId="{87F1716A-CEDF-4A4C-92C1-34E842BDB990}" destId="{7A65386E-84F3-41C5-AC05-75624D27D59D}" srcOrd="1" destOrd="0" presId="urn:microsoft.com/office/officeart/2005/8/layout/vList3"/>
    <dgm:cxn modelId="{3EB5B4FA-1AFB-4FE5-B12A-652569349493}" type="presParOf" srcId="{87F1716A-CEDF-4A4C-92C1-34E842BDB990}" destId="{BB999EB1-016D-4FD5-AB88-2287C80E5FBC}" srcOrd="2" destOrd="0" presId="urn:microsoft.com/office/officeart/2005/8/layout/vList3"/>
    <dgm:cxn modelId="{39628BAB-DB96-4C09-95ED-25C2641ED242}" type="presParOf" srcId="{BB999EB1-016D-4FD5-AB88-2287C80E5FBC}" destId="{20C937DA-07E8-439A-951A-33DE403917D3}" srcOrd="0" destOrd="0" presId="urn:microsoft.com/office/officeart/2005/8/layout/vList3"/>
    <dgm:cxn modelId="{0EB4C592-5C9A-493F-BBD3-75FB9922984D}" type="presParOf" srcId="{BB999EB1-016D-4FD5-AB88-2287C80E5FBC}" destId="{11ED3197-64CB-48A7-A947-7481FAC7762B}" srcOrd="1" destOrd="0" presId="urn:microsoft.com/office/officeart/2005/8/layout/vList3"/>
    <dgm:cxn modelId="{3A837161-A251-4AE3-B208-6C55B012295C}" type="presParOf" srcId="{87F1716A-CEDF-4A4C-92C1-34E842BDB990}" destId="{87566828-9389-4550-9DFE-0CA69610C46F}" srcOrd="3" destOrd="0" presId="urn:microsoft.com/office/officeart/2005/8/layout/vList3"/>
    <dgm:cxn modelId="{F50B5CE7-5C5C-40E9-BD34-B52FA7462D4B}" type="presParOf" srcId="{87F1716A-CEDF-4A4C-92C1-34E842BDB990}" destId="{4426F4F0-53B1-4AC8-A4D4-10189CF78B06}" srcOrd="4" destOrd="0" presId="urn:microsoft.com/office/officeart/2005/8/layout/vList3"/>
    <dgm:cxn modelId="{4D5421A1-2BC3-4BC2-B2DB-3F7A27561B86}" type="presParOf" srcId="{4426F4F0-53B1-4AC8-A4D4-10189CF78B06}" destId="{74A72965-E774-49FA-B435-220A2736062B}" srcOrd="0" destOrd="0" presId="urn:microsoft.com/office/officeart/2005/8/layout/vList3"/>
    <dgm:cxn modelId="{B4EDB586-90E4-4279-8A02-82B6FEFEC809}" type="presParOf" srcId="{4426F4F0-53B1-4AC8-A4D4-10189CF78B06}" destId="{717E65B7-287B-4446-82D4-6FBA1EFC5530}" srcOrd="1" destOrd="0" presId="urn:microsoft.com/office/officeart/2005/8/layout/vList3"/>
    <dgm:cxn modelId="{FA44901A-C7A3-4D48-8E66-17ADE445882F}" type="presParOf" srcId="{87F1716A-CEDF-4A4C-92C1-34E842BDB990}" destId="{B9BC2833-8223-444C-BD6D-FD7BE326D7C6}" srcOrd="5" destOrd="0" presId="urn:microsoft.com/office/officeart/2005/8/layout/vList3"/>
    <dgm:cxn modelId="{C62A04A0-F5E8-4959-866F-85634C2A3C76}" type="presParOf" srcId="{87F1716A-CEDF-4A4C-92C1-34E842BDB990}" destId="{ECB2855F-EE99-4678-8AAF-B054494F0C95}" srcOrd="6" destOrd="0" presId="urn:microsoft.com/office/officeart/2005/8/layout/vList3"/>
    <dgm:cxn modelId="{B03ED45E-B815-48F1-9E09-43FBD4C57127}" type="presParOf" srcId="{ECB2855F-EE99-4678-8AAF-B054494F0C95}" destId="{1C8FE627-6AE5-4264-A1ED-0E679EE737C0}" srcOrd="0" destOrd="0" presId="urn:microsoft.com/office/officeart/2005/8/layout/vList3"/>
    <dgm:cxn modelId="{F9099CAB-BE1E-4D2B-8098-E9CB5706B0A3}" type="presParOf" srcId="{ECB2855F-EE99-4678-8AAF-B054494F0C95}" destId="{AF9A0281-FE54-4CA9-8867-D6C18C829846}" srcOrd="1" destOrd="0" presId="urn:microsoft.com/office/officeart/2005/8/layout/vList3"/>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DF3EF5-D1C1-41FD-A5A7-B4132C2CDA72}" type="doc">
      <dgm:prSet loTypeId="urn:microsoft.com/office/officeart/2005/8/layout/cycle5" loCatId="cycle" qsTypeId="urn:microsoft.com/office/officeart/2005/8/quickstyle/simple1" qsCatId="simple" csTypeId="urn:microsoft.com/office/officeart/2005/8/colors/colorful2" csCatId="colorful" phldr="1"/>
      <dgm:spPr/>
      <dgm:t>
        <a:bodyPr/>
        <a:lstStyle/>
        <a:p>
          <a:endParaRPr lang="fr-FR"/>
        </a:p>
      </dgm:t>
    </dgm:pt>
    <dgm:pt modelId="{7F0468BC-9DA5-44C2-A347-8904D4BFE761}">
      <dgm:prSet phldrT="[Texte]"/>
      <dgm:spPr/>
      <dgm:t>
        <a:bodyPr/>
        <a:lstStyle/>
        <a:p>
          <a:r>
            <a:rPr lang="fr-FR" dirty="0" smtClean="0"/>
            <a:t>Produit</a:t>
          </a:r>
          <a:endParaRPr lang="fr-FR" dirty="0"/>
        </a:p>
      </dgm:t>
    </dgm:pt>
    <dgm:pt modelId="{5A469354-1F95-428F-A755-A02A26232E3A}" type="parTrans" cxnId="{BBA78D6C-021D-4CE0-ADED-D261B84DC437}">
      <dgm:prSet/>
      <dgm:spPr/>
      <dgm:t>
        <a:bodyPr/>
        <a:lstStyle/>
        <a:p>
          <a:endParaRPr lang="fr-FR"/>
        </a:p>
      </dgm:t>
    </dgm:pt>
    <dgm:pt modelId="{A57693A3-AB6E-4792-AC3C-C4546B964A63}" type="sibTrans" cxnId="{BBA78D6C-021D-4CE0-ADED-D261B84DC437}">
      <dgm:prSet/>
      <dgm:spPr/>
      <dgm:t>
        <a:bodyPr/>
        <a:lstStyle/>
        <a:p>
          <a:endParaRPr lang="fr-FR"/>
        </a:p>
      </dgm:t>
    </dgm:pt>
    <dgm:pt modelId="{57EBD143-094B-4D54-AD41-5427E9F2DDD2}">
      <dgm:prSet phldrT="[Texte]"/>
      <dgm:spPr/>
      <dgm:t>
        <a:bodyPr/>
        <a:lstStyle/>
        <a:p>
          <a:r>
            <a:rPr lang="fr-FR" dirty="0" smtClean="0"/>
            <a:t>communication</a:t>
          </a:r>
          <a:endParaRPr lang="fr-FR" dirty="0"/>
        </a:p>
      </dgm:t>
    </dgm:pt>
    <dgm:pt modelId="{1D987979-E365-49F5-991D-A6D9F619C709}" type="parTrans" cxnId="{A37CD299-C525-42D8-A8B3-CFBDFEC70849}">
      <dgm:prSet/>
      <dgm:spPr/>
      <dgm:t>
        <a:bodyPr/>
        <a:lstStyle/>
        <a:p>
          <a:endParaRPr lang="fr-FR"/>
        </a:p>
      </dgm:t>
    </dgm:pt>
    <dgm:pt modelId="{B4AA6260-E420-4CB4-8D9A-C46711C88C04}" type="sibTrans" cxnId="{A37CD299-C525-42D8-A8B3-CFBDFEC70849}">
      <dgm:prSet/>
      <dgm:spPr/>
      <dgm:t>
        <a:bodyPr/>
        <a:lstStyle/>
        <a:p>
          <a:endParaRPr lang="fr-FR"/>
        </a:p>
      </dgm:t>
    </dgm:pt>
    <dgm:pt modelId="{C944DC47-793D-4FA7-9E64-50EA7112842A}">
      <dgm:prSet phldrT="[Texte]"/>
      <dgm:spPr/>
      <dgm:t>
        <a:bodyPr/>
        <a:lstStyle/>
        <a:p>
          <a:r>
            <a:rPr lang="fr-FR" dirty="0" smtClean="0"/>
            <a:t>prix</a:t>
          </a:r>
          <a:endParaRPr lang="fr-FR" dirty="0"/>
        </a:p>
      </dgm:t>
    </dgm:pt>
    <dgm:pt modelId="{AA92655C-5F91-49F1-86AF-3C668F685F42}" type="parTrans" cxnId="{5D05A9C6-9932-4B94-A891-EF6BC9CE20E7}">
      <dgm:prSet/>
      <dgm:spPr/>
      <dgm:t>
        <a:bodyPr/>
        <a:lstStyle/>
        <a:p>
          <a:endParaRPr lang="fr-FR"/>
        </a:p>
      </dgm:t>
    </dgm:pt>
    <dgm:pt modelId="{E2E1FF32-46D4-4ED4-A32E-1357F34BAEB9}" type="sibTrans" cxnId="{5D05A9C6-9932-4B94-A891-EF6BC9CE20E7}">
      <dgm:prSet/>
      <dgm:spPr/>
      <dgm:t>
        <a:bodyPr/>
        <a:lstStyle/>
        <a:p>
          <a:endParaRPr lang="fr-FR"/>
        </a:p>
      </dgm:t>
    </dgm:pt>
    <dgm:pt modelId="{535F1323-648B-4272-9FFD-0D21212A4DC1}">
      <dgm:prSet phldrT="[Texte]"/>
      <dgm:spPr/>
      <dgm:t>
        <a:bodyPr/>
        <a:lstStyle/>
        <a:p>
          <a:r>
            <a:rPr lang="fr-FR" dirty="0" smtClean="0"/>
            <a:t>Distribution et force de vente</a:t>
          </a:r>
          <a:endParaRPr lang="fr-FR" dirty="0"/>
        </a:p>
      </dgm:t>
    </dgm:pt>
    <dgm:pt modelId="{633BB9D0-2F7E-4E2A-AE6E-BFFB75BF7161}" type="parTrans" cxnId="{E16E1214-2FA1-4228-BC67-63C66AA46C16}">
      <dgm:prSet/>
      <dgm:spPr/>
      <dgm:t>
        <a:bodyPr/>
        <a:lstStyle/>
        <a:p>
          <a:endParaRPr lang="fr-FR"/>
        </a:p>
      </dgm:t>
    </dgm:pt>
    <dgm:pt modelId="{7554599E-9DE1-45C8-806F-21C4A912073F}" type="sibTrans" cxnId="{E16E1214-2FA1-4228-BC67-63C66AA46C16}">
      <dgm:prSet/>
      <dgm:spPr/>
      <dgm:t>
        <a:bodyPr/>
        <a:lstStyle/>
        <a:p>
          <a:endParaRPr lang="fr-FR"/>
        </a:p>
      </dgm:t>
    </dgm:pt>
    <dgm:pt modelId="{46B3EE84-CD8D-4AE8-8AC0-9C0842734B52}" type="pres">
      <dgm:prSet presAssocID="{A0DF3EF5-D1C1-41FD-A5A7-B4132C2CDA72}" presName="cycle" presStyleCnt="0">
        <dgm:presLayoutVars>
          <dgm:dir/>
          <dgm:resizeHandles val="exact"/>
        </dgm:presLayoutVars>
      </dgm:prSet>
      <dgm:spPr/>
      <dgm:t>
        <a:bodyPr/>
        <a:lstStyle/>
        <a:p>
          <a:endParaRPr lang="fr-FR"/>
        </a:p>
      </dgm:t>
    </dgm:pt>
    <dgm:pt modelId="{59D83F7B-1835-40BD-8183-D3B3EC5EC430}" type="pres">
      <dgm:prSet presAssocID="{7F0468BC-9DA5-44C2-A347-8904D4BFE761}" presName="node" presStyleLbl="node1" presStyleIdx="0" presStyleCnt="4">
        <dgm:presLayoutVars>
          <dgm:bulletEnabled val="1"/>
        </dgm:presLayoutVars>
      </dgm:prSet>
      <dgm:spPr/>
      <dgm:t>
        <a:bodyPr/>
        <a:lstStyle/>
        <a:p>
          <a:endParaRPr lang="fr-FR"/>
        </a:p>
      </dgm:t>
    </dgm:pt>
    <dgm:pt modelId="{1354677E-8023-4A20-BC4E-283010E677A2}" type="pres">
      <dgm:prSet presAssocID="{7F0468BC-9DA5-44C2-A347-8904D4BFE761}" presName="spNode" presStyleCnt="0"/>
      <dgm:spPr/>
    </dgm:pt>
    <dgm:pt modelId="{7B387118-C2D4-4C05-9D9A-572C78333DF5}" type="pres">
      <dgm:prSet presAssocID="{A57693A3-AB6E-4792-AC3C-C4546B964A63}" presName="sibTrans" presStyleLbl="sibTrans1D1" presStyleIdx="0" presStyleCnt="4"/>
      <dgm:spPr/>
      <dgm:t>
        <a:bodyPr/>
        <a:lstStyle/>
        <a:p>
          <a:endParaRPr lang="fr-FR"/>
        </a:p>
      </dgm:t>
    </dgm:pt>
    <dgm:pt modelId="{186924B7-B6D1-45F9-B5FC-FCD258F9C8E0}" type="pres">
      <dgm:prSet presAssocID="{57EBD143-094B-4D54-AD41-5427E9F2DDD2}" presName="node" presStyleLbl="node1" presStyleIdx="1" presStyleCnt="4">
        <dgm:presLayoutVars>
          <dgm:bulletEnabled val="1"/>
        </dgm:presLayoutVars>
      </dgm:prSet>
      <dgm:spPr/>
      <dgm:t>
        <a:bodyPr/>
        <a:lstStyle/>
        <a:p>
          <a:endParaRPr lang="fr-FR"/>
        </a:p>
      </dgm:t>
    </dgm:pt>
    <dgm:pt modelId="{91A73F20-9635-4B9A-A593-DA1FF8D1FDA1}" type="pres">
      <dgm:prSet presAssocID="{57EBD143-094B-4D54-AD41-5427E9F2DDD2}" presName="spNode" presStyleCnt="0"/>
      <dgm:spPr/>
    </dgm:pt>
    <dgm:pt modelId="{968FD04B-223C-4944-8D67-65D5C0067F69}" type="pres">
      <dgm:prSet presAssocID="{B4AA6260-E420-4CB4-8D9A-C46711C88C04}" presName="sibTrans" presStyleLbl="sibTrans1D1" presStyleIdx="1" presStyleCnt="4"/>
      <dgm:spPr/>
      <dgm:t>
        <a:bodyPr/>
        <a:lstStyle/>
        <a:p>
          <a:endParaRPr lang="fr-FR"/>
        </a:p>
      </dgm:t>
    </dgm:pt>
    <dgm:pt modelId="{8FE09250-3279-49F6-856F-078174BAF043}" type="pres">
      <dgm:prSet presAssocID="{C944DC47-793D-4FA7-9E64-50EA7112842A}" presName="node" presStyleLbl="node1" presStyleIdx="2" presStyleCnt="4">
        <dgm:presLayoutVars>
          <dgm:bulletEnabled val="1"/>
        </dgm:presLayoutVars>
      </dgm:prSet>
      <dgm:spPr/>
      <dgm:t>
        <a:bodyPr/>
        <a:lstStyle/>
        <a:p>
          <a:endParaRPr lang="fr-FR"/>
        </a:p>
      </dgm:t>
    </dgm:pt>
    <dgm:pt modelId="{E2858B44-5C38-4C5D-A99A-D378957A85DC}" type="pres">
      <dgm:prSet presAssocID="{C944DC47-793D-4FA7-9E64-50EA7112842A}" presName="spNode" presStyleCnt="0"/>
      <dgm:spPr/>
    </dgm:pt>
    <dgm:pt modelId="{8169E95C-14F7-425C-A5C5-8B3F8B52F835}" type="pres">
      <dgm:prSet presAssocID="{E2E1FF32-46D4-4ED4-A32E-1357F34BAEB9}" presName="sibTrans" presStyleLbl="sibTrans1D1" presStyleIdx="2" presStyleCnt="4"/>
      <dgm:spPr/>
      <dgm:t>
        <a:bodyPr/>
        <a:lstStyle/>
        <a:p>
          <a:endParaRPr lang="fr-FR"/>
        </a:p>
      </dgm:t>
    </dgm:pt>
    <dgm:pt modelId="{BBC6BFB6-A769-48F4-832F-3A5766E9E8E9}" type="pres">
      <dgm:prSet presAssocID="{535F1323-648B-4272-9FFD-0D21212A4DC1}" presName="node" presStyleLbl="node1" presStyleIdx="3" presStyleCnt="4">
        <dgm:presLayoutVars>
          <dgm:bulletEnabled val="1"/>
        </dgm:presLayoutVars>
      </dgm:prSet>
      <dgm:spPr/>
      <dgm:t>
        <a:bodyPr/>
        <a:lstStyle/>
        <a:p>
          <a:endParaRPr lang="fr-FR"/>
        </a:p>
      </dgm:t>
    </dgm:pt>
    <dgm:pt modelId="{964888EC-7520-4C32-9FDA-3BD5BDEE7FC0}" type="pres">
      <dgm:prSet presAssocID="{535F1323-648B-4272-9FFD-0D21212A4DC1}" presName="spNode" presStyleCnt="0"/>
      <dgm:spPr/>
    </dgm:pt>
    <dgm:pt modelId="{8C243266-7B3D-45F7-AE26-C74EB8729903}" type="pres">
      <dgm:prSet presAssocID="{7554599E-9DE1-45C8-806F-21C4A912073F}" presName="sibTrans" presStyleLbl="sibTrans1D1" presStyleIdx="3" presStyleCnt="4"/>
      <dgm:spPr/>
      <dgm:t>
        <a:bodyPr/>
        <a:lstStyle/>
        <a:p>
          <a:endParaRPr lang="fr-FR"/>
        </a:p>
      </dgm:t>
    </dgm:pt>
  </dgm:ptLst>
  <dgm:cxnLst>
    <dgm:cxn modelId="{A37CD299-C525-42D8-A8B3-CFBDFEC70849}" srcId="{A0DF3EF5-D1C1-41FD-A5A7-B4132C2CDA72}" destId="{57EBD143-094B-4D54-AD41-5427E9F2DDD2}" srcOrd="1" destOrd="0" parTransId="{1D987979-E365-49F5-991D-A6D9F619C709}" sibTransId="{B4AA6260-E420-4CB4-8D9A-C46711C88C04}"/>
    <dgm:cxn modelId="{51C1E7B7-6A29-477C-B3E3-BCB38AA6C2A5}" type="presOf" srcId="{57EBD143-094B-4D54-AD41-5427E9F2DDD2}" destId="{186924B7-B6D1-45F9-B5FC-FCD258F9C8E0}" srcOrd="0" destOrd="0" presId="urn:microsoft.com/office/officeart/2005/8/layout/cycle5"/>
    <dgm:cxn modelId="{BBA78D6C-021D-4CE0-ADED-D261B84DC437}" srcId="{A0DF3EF5-D1C1-41FD-A5A7-B4132C2CDA72}" destId="{7F0468BC-9DA5-44C2-A347-8904D4BFE761}" srcOrd="0" destOrd="0" parTransId="{5A469354-1F95-428F-A755-A02A26232E3A}" sibTransId="{A57693A3-AB6E-4792-AC3C-C4546B964A63}"/>
    <dgm:cxn modelId="{240F3006-125D-4DCB-A85D-056EE1F8680F}" type="presOf" srcId="{7F0468BC-9DA5-44C2-A347-8904D4BFE761}" destId="{59D83F7B-1835-40BD-8183-D3B3EC5EC430}" srcOrd="0" destOrd="0" presId="urn:microsoft.com/office/officeart/2005/8/layout/cycle5"/>
    <dgm:cxn modelId="{5D05A9C6-9932-4B94-A891-EF6BC9CE20E7}" srcId="{A0DF3EF5-D1C1-41FD-A5A7-B4132C2CDA72}" destId="{C944DC47-793D-4FA7-9E64-50EA7112842A}" srcOrd="2" destOrd="0" parTransId="{AA92655C-5F91-49F1-86AF-3C668F685F42}" sibTransId="{E2E1FF32-46D4-4ED4-A32E-1357F34BAEB9}"/>
    <dgm:cxn modelId="{B706134D-DE0D-4D93-B857-00D0BDDBBDCA}" type="presOf" srcId="{E2E1FF32-46D4-4ED4-A32E-1357F34BAEB9}" destId="{8169E95C-14F7-425C-A5C5-8B3F8B52F835}" srcOrd="0" destOrd="0" presId="urn:microsoft.com/office/officeart/2005/8/layout/cycle5"/>
    <dgm:cxn modelId="{D688E634-27F2-4E94-9D11-38563781174B}" type="presOf" srcId="{B4AA6260-E420-4CB4-8D9A-C46711C88C04}" destId="{968FD04B-223C-4944-8D67-65D5C0067F69}" srcOrd="0" destOrd="0" presId="urn:microsoft.com/office/officeart/2005/8/layout/cycle5"/>
    <dgm:cxn modelId="{FBC42EDD-A10A-4941-B3F2-443205DF156C}" type="presOf" srcId="{535F1323-648B-4272-9FFD-0D21212A4DC1}" destId="{BBC6BFB6-A769-48F4-832F-3A5766E9E8E9}" srcOrd="0" destOrd="0" presId="urn:microsoft.com/office/officeart/2005/8/layout/cycle5"/>
    <dgm:cxn modelId="{ED11CBFF-1C7F-495F-9250-4567DFD4989D}" type="presOf" srcId="{A0DF3EF5-D1C1-41FD-A5A7-B4132C2CDA72}" destId="{46B3EE84-CD8D-4AE8-8AC0-9C0842734B52}" srcOrd="0" destOrd="0" presId="urn:microsoft.com/office/officeart/2005/8/layout/cycle5"/>
    <dgm:cxn modelId="{2641D3CC-0C17-4DD5-A3D5-4E25AB1A2558}" type="presOf" srcId="{A57693A3-AB6E-4792-AC3C-C4546B964A63}" destId="{7B387118-C2D4-4C05-9D9A-572C78333DF5}" srcOrd="0" destOrd="0" presId="urn:microsoft.com/office/officeart/2005/8/layout/cycle5"/>
    <dgm:cxn modelId="{CE6B5DC5-9624-44B0-92D5-E9CD4D9D87E5}" type="presOf" srcId="{7554599E-9DE1-45C8-806F-21C4A912073F}" destId="{8C243266-7B3D-45F7-AE26-C74EB8729903}" srcOrd="0" destOrd="0" presId="urn:microsoft.com/office/officeart/2005/8/layout/cycle5"/>
    <dgm:cxn modelId="{F949B4C6-9563-4C5E-8D47-C9B31ACCBF02}" type="presOf" srcId="{C944DC47-793D-4FA7-9E64-50EA7112842A}" destId="{8FE09250-3279-49F6-856F-078174BAF043}" srcOrd="0" destOrd="0" presId="urn:microsoft.com/office/officeart/2005/8/layout/cycle5"/>
    <dgm:cxn modelId="{E16E1214-2FA1-4228-BC67-63C66AA46C16}" srcId="{A0DF3EF5-D1C1-41FD-A5A7-B4132C2CDA72}" destId="{535F1323-648B-4272-9FFD-0D21212A4DC1}" srcOrd="3" destOrd="0" parTransId="{633BB9D0-2F7E-4E2A-AE6E-BFFB75BF7161}" sibTransId="{7554599E-9DE1-45C8-806F-21C4A912073F}"/>
    <dgm:cxn modelId="{F7ADE961-413C-4DD8-AD46-F066FAF8B4BB}" type="presParOf" srcId="{46B3EE84-CD8D-4AE8-8AC0-9C0842734B52}" destId="{59D83F7B-1835-40BD-8183-D3B3EC5EC430}" srcOrd="0" destOrd="0" presId="urn:microsoft.com/office/officeart/2005/8/layout/cycle5"/>
    <dgm:cxn modelId="{DFD8B7CE-527D-4120-BCB8-16DDE576D81A}" type="presParOf" srcId="{46B3EE84-CD8D-4AE8-8AC0-9C0842734B52}" destId="{1354677E-8023-4A20-BC4E-283010E677A2}" srcOrd="1" destOrd="0" presId="urn:microsoft.com/office/officeart/2005/8/layout/cycle5"/>
    <dgm:cxn modelId="{41256EE0-588D-4B2A-81AB-844E0A1BA500}" type="presParOf" srcId="{46B3EE84-CD8D-4AE8-8AC0-9C0842734B52}" destId="{7B387118-C2D4-4C05-9D9A-572C78333DF5}" srcOrd="2" destOrd="0" presId="urn:microsoft.com/office/officeart/2005/8/layout/cycle5"/>
    <dgm:cxn modelId="{1E25E94E-699F-439D-BD51-65C004A311B6}" type="presParOf" srcId="{46B3EE84-CD8D-4AE8-8AC0-9C0842734B52}" destId="{186924B7-B6D1-45F9-B5FC-FCD258F9C8E0}" srcOrd="3" destOrd="0" presId="urn:microsoft.com/office/officeart/2005/8/layout/cycle5"/>
    <dgm:cxn modelId="{7D0788E0-8B63-4BC9-85BD-7E79575BE869}" type="presParOf" srcId="{46B3EE84-CD8D-4AE8-8AC0-9C0842734B52}" destId="{91A73F20-9635-4B9A-A593-DA1FF8D1FDA1}" srcOrd="4" destOrd="0" presId="urn:microsoft.com/office/officeart/2005/8/layout/cycle5"/>
    <dgm:cxn modelId="{9694D837-30C1-4C38-A5ED-214D823DE39A}" type="presParOf" srcId="{46B3EE84-CD8D-4AE8-8AC0-9C0842734B52}" destId="{968FD04B-223C-4944-8D67-65D5C0067F69}" srcOrd="5" destOrd="0" presId="urn:microsoft.com/office/officeart/2005/8/layout/cycle5"/>
    <dgm:cxn modelId="{76777906-E1C1-47F3-99AB-02E236F53826}" type="presParOf" srcId="{46B3EE84-CD8D-4AE8-8AC0-9C0842734B52}" destId="{8FE09250-3279-49F6-856F-078174BAF043}" srcOrd="6" destOrd="0" presId="urn:microsoft.com/office/officeart/2005/8/layout/cycle5"/>
    <dgm:cxn modelId="{E316336C-9397-4D55-BAEA-7374EA761D52}" type="presParOf" srcId="{46B3EE84-CD8D-4AE8-8AC0-9C0842734B52}" destId="{E2858B44-5C38-4C5D-A99A-D378957A85DC}" srcOrd="7" destOrd="0" presId="urn:microsoft.com/office/officeart/2005/8/layout/cycle5"/>
    <dgm:cxn modelId="{CF0DDCBD-27FD-4808-B0AD-B5C832A7FD19}" type="presParOf" srcId="{46B3EE84-CD8D-4AE8-8AC0-9C0842734B52}" destId="{8169E95C-14F7-425C-A5C5-8B3F8B52F835}" srcOrd="8" destOrd="0" presId="urn:microsoft.com/office/officeart/2005/8/layout/cycle5"/>
    <dgm:cxn modelId="{359975FB-B6B6-45C6-ACA2-EEE8975A3BEF}" type="presParOf" srcId="{46B3EE84-CD8D-4AE8-8AC0-9C0842734B52}" destId="{BBC6BFB6-A769-48F4-832F-3A5766E9E8E9}" srcOrd="9" destOrd="0" presId="urn:microsoft.com/office/officeart/2005/8/layout/cycle5"/>
    <dgm:cxn modelId="{CDEE83C2-D2AF-494F-8107-46EB7E77E7D6}" type="presParOf" srcId="{46B3EE84-CD8D-4AE8-8AC0-9C0842734B52}" destId="{964888EC-7520-4C32-9FDA-3BD5BDEE7FC0}" srcOrd="10" destOrd="0" presId="urn:microsoft.com/office/officeart/2005/8/layout/cycle5"/>
    <dgm:cxn modelId="{82B7FF90-8010-4AA8-8C2E-2204B9336899}" type="presParOf" srcId="{46B3EE84-CD8D-4AE8-8AC0-9C0842734B52}" destId="{8C243266-7B3D-45F7-AE26-C74EB8729903}" srcOrd="11" destOrd="0" presId="urn:microsoft.com/office/officeart/2005/8/layout/cycle5"/>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AA9A2B-F101-4E99-8E02-1EAB5516A6BF}" type="doc">
      <dgm:prSet loTypeId="urn:microsoft.com/office/officeart/2005/8/layout/vList3" loCatId="list" qsTypeId="urn:microsoft.com/office/officeart/2005/8/quickstyle/simple1" qsCatId="simple" csTypeId="urn:microsoft.com/office/officeart/2005/8/colors/accent2_1" csCatId="accent2" phldr="1"/>
      <dgm:spPr/>
    </dgm:pt>
    <dgm:pt modelId="{4FC9CD93-0B2E-4706-904D-239F1E27A2EB}">
      <dgm:prSet phldrT="[Texte]"/>
      <dgm:spPr/>
      <dgm:t>
        <a:bodyPr/>
        <a:lstStyle/>
        <a:p>
          <a:r>
            <a:rPr lang="fr-FR" dirty="0" smtClean="0"/>
            <a:t>Fonction d’usage et utilité des objets</a:t>
          </a:r>
          <a:endParaRPr lang="fr-FR" dirty="0"/>
        </a:p>
      </dgm:t>
    </dgm:pt>
    <dgm:pt modelId="{8D6B5795-6FF7-4E67-AD6A-E627347F47D9}" type="parTrans" cxnId="{A0CE652B-D231-4DEF-A277-9FC8C40BC5A0}">
      <dgm:prSet/>
      <dgm:spPr/>
      <dgm:t>
        <a:bodyPr/>
        <a:lstStyle/>
        <a:p>
          <a:endParaRPr lang="fr-FR"/>
        </a:p>
      </dgm:t>
    </dgm:pt>
    <dgm:pt modelId="{C3AFB855-EA31-4DB6-A762-72E654F2753E}" type="sibTrans" cxnId="{A0CE652B-D231-4DEF-A277-9FC8C40BC5A0}">
      <dgm:prSet/>
      <dgm:spPr/>
      <dgm:t>
        <a:bodyPr/>
        <a:lstStyle/>
        <a:p>
          <a:endParaRPr lang="fr-FR"/>
        </a:p>
      </dgm:t>
    </dgm:pt>
    <dgm:pt modelId="{2E2BF475-E1E6-4CC0-A787-D4782441E11F}">
      <dgm:prSet phldrT="[Texte]"/>
      <dgm:spPr/>
      <dgm:t>
        <a:bodyPr/>
        <a:lstStyle/>
        <a:p>
          <a:r>
            <a:rPr lang="fr-FR" dirty="0" smtClean="0"/>
            <a:t>Objets et vie quotidienne</a:t>
          </a:r>
          <a:endParaRPr lang="fr-FR" dirty="0"/>
        </a:p>
      </dgm:t>
    </dgm:pt>
    <dgm:pt modelId="{283D9A44-8377-409C-8482-26B6DBB49C88}" type="parTrans" cxnId="{0B82E061-C994-4158-9076-9C581810121C}">
      <dgm:prSet/>
      <dgm:spPr/>
      <dgm:t>
        <a:bodyPr/>
        <a:lstStyle/>
        <a:p>
          <a:endParaRPr lang="fr-FR"/>
        </a:p>
      </dgm:t>
    </dgm:pt>
    <dgm:pt modelId="{75124B25-4106-41D9-9B59-638C804DD6AD}" type="sibTrans" cxnId="{0B82E061-C994-4158-9076-9C581810121C}">
      <dgm:prSet/>
      <dgm:spPr/>
      <dgm:t>
        <a:bodyPr/>
        <a:lstStyle/>
        <a:p>
          <a:endParaRPr lang="fr-FR"/>
        </a:p>
      </dgm:t>
    </dgm:pt>
    <dgm:pt modelId="{4C48A094-D6D5-4529-BF77-273F34E4876E}">
      <dgm:prSet phldrT="[Texte]"/>
      <dgm:spPr/>
      <dgm:t>
        <a:bodyPr/>
        <a:lstStyle/>
        <a:p>
          <a:r>
            <a:rPr lang="fr-FR" dirty="0" smtClean="0"/>
            <a:t>Objet et progrès</a:t>
          </a:r>
          <a:endParaRPr lang="fr-FR" dirty="0"/>
        </a:p>
      </dgm:t>
    </dgm:pt>
    <dgm:pt modelId="{EAAB9318-D318-4317-BF55-595F2A5BACDF}" type="parTrans" cxnId="{53DD2866-8FD5-42E4-A257-FF2F14AD7E0B}">
      <dgm:prSet/>
      <dgm:spPr/>
      <dgm:t>
        <a:bodyPr/>
        <a:lstStyle/>
        <a:p>
          <a:endParaRPr lang="fr-FR"/>
        </a:p>
      </dgm:t>
    </dgm:pt>
    <dgm:pt modelId="{5DE30D85-70B0-41DC-B68B-B0E0A8A50D56}" type="sibTrans" cxnId="{53DD2866-8FD5-42E4-A257-FF2F14AD7E0B}">
      <dgm:prSet/>
      <dgm:spPr/>
      <dgm:t>
        <a:bodyPr/>
        <a:lstStyle/>
        <a:p>
          <a:endParaRPr lang="fr-FR"/>
        </a:p>
      </dgm:t>
    </dgm:pt>
    <dgm:pt modelId="{3E6340DE-D526-4523-AF90-5CC579F71C21}">
      <dgm:prSet phldrT="[Texte]"/>
      <dgm:spPr/>
      <dgm:t>
        <a:bodyPr/>
        <a:lstStyle/>
        <a:p>
          <a:r>
            <a:rPr lang="fr-FR" dirty="0" smtClean="0"/>
            <a:t>Les gadgets</a:t>
          </a:r>
          <a:endParaRPr lang="fr-FR" dirty="0"/>
        </a:p>
      </dgm:t>
    </dgm:pt>
    <dgm:pt modelId="{5CE74AD5-3A87-47BF-B60A-51BB0C72355A}" type="parTrans" cxnId="{6B32D1E2-0ED0-400A-9443-477E47346AB8}">
      <dgm:prSet/>
      <dgm:spPr/>
      <dgm:t>
        <a:bodyPr/>
        <a:lstStyle/>
        <a:p>
          <a:endParaRPr lang="fr-FR"/>
        </a:p>
      </dgm:t>
    </dgm:pt>
    <dgm:pt modelId="{F1EAA517-2180-4747-AEFD-7896BFCA92C2}" type="sibTrans" cxnId="{6B32D1E2-0ED0-400A-9443-477E47346AB8}">
      <dgm:prSet/>
      <dgm:spPr/>
      <dgm:t>
        <a:bodyPr/>
        <a:lstStyle/>
        <a:p>
          <a:endParaRPr lang="fr-FR"/>
        </a:p>
      </dgm:t>
    </dgm:pt>
    <dgm:pt modelId="{324FAD88-5E23-4459-AD9A-4B85D054DEAD}">
      <dgm:prSet phldrT="[Texte]"/>
      <dgm:spPr/>
      <dgm:t>
        <a:bodyPr/>
        <a:lstStyle/>
        <a:p>
          <a:r>
            <a:rPr lang="fr-FR" dirty="0" smtClean="0"/>
            <a:t>Les objets et l’art</a:t>
          </a:r>
          <a:endParaRPr lang="fr-FR" dirty="0"/>
        </a:p>
      </dgm:t>
    </dgm:pt>
    <dgm:pt modelId="{5EB6D4A1-C0CF-4B35-BB36-117566415838}" type="parTrans" cxnId="{D151FE53-CC7A-4D74-9B29-626B24568B8F}">
      <dgm:prSet/>
      <dgm:spPr/>
      <dgm:t>
        <a:bodyPr/>
        <a:lstStyle/>
        <a:p>
          <a:endParaRPr lang="fr-FR"/>
        </a:p>
      </dgm:t>
    </dgm:pt>
    <dgm:pt modelId="{25EC3E7F-2DE0-41E5-97A0-D682BA813E7C}" type="sibTrans" cxnId="{D151FE53-CC7A-4D74-9B29-626B24568B8F}">
      <dgm:prSet/>
      <dgm:spPr/>
      <dgm:t>
        <a:bodyPr/>
        <a:lstStyle/>
        <a:p>
          <a:endParaRPr lang="fr-FR"/>
        </a:p>
      </dgm:t>
    </dgm:pt>
    <dgm:pt modelId="{87F1716A-CEDF-4A4C-92C1-34E842BDB990}" type="pres">
      <dgm:prSet presAssocID="{AEAA9A2B-F101-4E99-8E02-1EAB5516A6BF}" presName="linearFlow" presStyleCnt="0">
        <dgm:presLayoutVars>
          <dgm:dir/>
          <dgm:resizeHandles val="exact"/>
        </dgm:presLayoutVars>
      </dgm:prSet>
      <dgm:spPr/>
    </dgm:pt>
    <dgm:pt modelId="{BE86D93D-B132-4176-BD47-B1E20DA2934F}" type="pres">
      <dgm:prSet presAssocID="{4FC9CD93-0B2E-4706-904D-239F1E27A2EB}" presName="composite" presStyleCnt="0"/>
      <dgm:spPr/>
    </dgm:pt>
    <dgm:pt modelId="{FCA809EA-C00F-485E-9B9D-5AB5F535D768}" type="pres">
      <dgm:prSet presAssocID="{4FC9CD93-0B2E-4706-904D-239F1E27A2EB}" presName="imgShp" presStyleLbl="fgImgPlace1" presStyleIdx="0" presStyleCnt="5" custLinFactNeighborX="-15378"/>
      <dgm:spPr>
        <a:blipFill rotWithShape="0">
          <a:blip xmlns:r="http://schemas.openxmlformats.org/officeDocument/2006/relationships" r:embed="rId1"/>
          <a:stretch>
            <a:fillRect/>
          </a:stretch>
        </a:blipFill>
      </dgm:spPr>
    </dgm:pt>
    <dgm:pt modelId="{00C3DEA3-19EC-4A82-839A-153E36FB842C}" type="pres">
      <dgm:prSet presAssocID="{4FC9CD93-0B2E-4706-904D-239F1E27A2EB}" presName="txShp" presStyleLbl="node1" presStyleIdx="0" presStyleCnt="5">
        <dgm:presLayoutVars>
          <dgm:bulletEnabled val="1"/>
        </dgm:presLayoutVars>
      </dgm:prSet>
      <dgm:spPr/>
      <dgm:t>
        <a:bodyPr/>
        <a:lstStyle/>
        <a:p>
          <a:endParaRPr lang="fr-FR"/>
        </a:p>
      </dgm:t>
    </dgm:pt>
    <dgm:pt modelId="{7A65386E-84F3-41C5-AC05-75624D27D59D}" type="pres">
      <dgm:prSet presAssocID="{C3AFB855-EA31-4DB6-A762-72E654F2753E}" presName="spacing" presStyleCnt="0"/>
      <dgm:spPr/>
    </dgm:pt>
    <dgm:pt modelId="{BB999EB1-016D-4FD5-AB88-2287C80E5FBC}" type="pres">
      <dgm:prSet presAssocID="{2E2BF475-E1E6-4CC0-A787-D4782441E11F}" presName="composite" presStyleCnt="0"/>
      <dgm:spPr/>
    </dgm:pt>
    <dgm:pt modelId="{20C937DA-07E8-439A-951A-33DE403917D3}" type="pres">
      <dgm:prSet presAssocID="{2E2BF475-E1E6-4CC0-A787-D4782441E11F}" presName="imgShp" presStyleLbl="fgImgPlace1" presStyleIdx="1" presStyleCnt="5" custLinFactNeighborX="-8276"/>
      <dgm:spPr>
        <a:blipFill rotWithShape="0">
          <a:blip xmlns:r="http://schemas.openxmlformats.org/officeDocument/2006/relationships" r:embed="rId2"/>
          <a:stretch>
            <a:fillRect/>
          </a:stretch>
        </a:blipFill>
      </dgm:spPr>
    </dgm:pt>
    <dgm:pt modelId="{11ED3197-64CB-48A7-A947-7481FAC7762B}" type="pres">
      <dgm:prSet presAssocID="{2E2BF475-E1E6-4CC0-A787-D4782441E11F}" presName="txShp" presStyleLbl="node1" presStyleIdx="1" presStyleCnt="5">
        <dgm:presLayoutVars>
          <dgm:bulletEnabled val="1"/>
        </dgm:presLayoutVars>
      </dgm:prSet>
      <dgm:spPr/>
      <dgm:t>
        <a:bodyPr/>
        <a:lstStyle/>
        <a:p>
          <a:endParaRPr lang="fr-FR"/>
        </a:p>
      </dgm:t>
    </dgm:pt>
    <dgm:pt modelId="{87566828-9389-4550-9DFE-0CA69610C46F}" type="pres">
      <dgm:prSet presAssocID="{75124B25-4106-41D9-9B59-638C804DD6AD}" presName="spacing" presStyleCnt="0"/>
      <dgm:spPr/>
    </dgm:pt>
    <dgm:pt modelId="{4426F4F0-53B1-4AC8-A4D4-10189CF78B06}" type="pres">
      <dgm:prSet presAssocID="{4C48A094-D6D5-4529-BF77-273F34E4876E}" presName="composite" presStyleCnt="0"/>
      <dgm:spPr/>
    </dgm:pt>
    <dgm:pt modelId="{74A72965-E774-49FA-B435-220A2736062B}" type="pres">
      <dgm:prSet presAssocID="{4C48A094-D6D5-4529-BF77-273F34E4876E}" presName="imgShp" presStyleLbl="fgImgPlace1" presStyleIdx="2" presStyleCnt="5"/>
      <dgm:spPr>
        <a:blipFill rotWithShape="0">
          <a:blip xmlns:r="http://schemas.openxmlformats.org/officeDocument/2006/relationships" r:embed="rId3"/>
          <a:stretch>
            <a:fillRect/>
          </a:stretch>
        </a:blipFill>
      </dgm:spPr>
    </dgm:pt>
    <dgm:pt modelId="{717E65B7-287B-4446-82D4-6FBA1EFC5530}" type="pres">
      <dgm:prSet presAssocID="{4C48A094-D6D5-4529-BF77-273F34E4876E}" presName="txShp" presStyleLbl="node1" presStyleIdx="2" presStyleCnt="5">
        <dgm:presLayoutVars>
          <dgm:bulletEnabled val="1"/>
        </dgm:presLayoutVars>
      </dgm:prSet>
      <dgm:spPr/>
      <dgm:t>
        <a:bodyPr/>
        <a:lstStyle/>
        <a:p>
          <a:endParaRPr lang="fr-FR"/>
        </a:p>
      </dgm:t>
    </dgm:pt>
    <dgm:pt modelId="{B9BC2833-8223-444C-BD6D-FD7BE326D7C6}" type="pres">
      <dgm:prSet presAssocID="{5DE30D85-70B0-41DC-B68B-B0E0A8A50D56}" presName="spacing" presStyleCnt="0"/>
      <dgm:spPr/>
    </dgm:pt>
    <dgm:pt modelId="{ECB2855F-EE99-4678-8AAF-B054494F0C95}" type="pres">
      <dgm:prSet presAssocID="{3E6340DE-D526-4523-AF90-5CC579F71C21}" presName="composite" presStyleCnt="0"/>
      <dgm:spPr/>
    </dgm:pt>
    <dgm:pt modelId="{1C8FE627-6AE5-4264-A1ED-0E679EE737C0}" type="pres">
      <dgm:prSet presAssocID="{3E6340DE-D526-4523-AF90-5CC579F71C21}" presName="imgShp" presStyleLbl="fgImgPlace1" presStyleIdx="3" presStyleCnt="5"/>
      <dgm:spPr>
        <a:blipFill rotWithShape="0">
          <a:blip xmlns:r="http://schemas.openxmlformats.org/officeDocument/2006/relationships" r:embed="rId4"/>
          <a:stretch>
            <a:fillRect/>
          </a:stretch>
        </a:blipFill>
      </dgm:spPr>
    </dgm:pt>
    <dgm:pt modelId="{AF9A0281-FE54-4CA9-8867-D6C18C829846}" type="pres">
      <dgm:prSet presAssocID="{3E6340DE-D526-4523-AF90-5CC579F71C21}" presName="txShp" presStyleLbl="node1" presStyleIdx="3" presStyleCnt="5">
        <dgm:presLayoutVars>
          <dgm:bulletEnabled val="1"/>
        </dgm:presLayoutVars>
      </dgm:prSet>
      <dgm:spPr/>
      <dgm:t>
        <a:bodyPr/>
        <a:lstStyle/>
        <a:p>
          <a:endParaRPr lang="fr-FR"/>
        </a:p>
      </dgm:t>
    </dgm:pt>
    <dgm:pt modelId="{B8796BDF-81EF-41AF-90DD-2C8F83F7C88C}" type="pres">
      <dgm:prSet presAssocID="{F1EAA517-2180-4747-AEFD-7896BFCA92C2}" presName="spacing" presStyleCnt="0"/>
      <dgm:spPr/>
    </dgm:pt>
    <dgm:pt modelId="{FA19A681-CA61-4EF7-B43A-72C2DDF3F5E7}" type="pres">
      <dgm:prSet presAssocID="{324FAD88-5E23-4459-AD9A-4B85D054DEAD}" presName="composite" presStyleCnt="0"/>
      <dgm:spPr/>
    </dgm:pt>
    <dgm:pt modelId="{98ADA049-E3FC-4F8E-BFAC-8B454A566E74}" type="pres">
      <dgm:prSet presAssocID="{324FAD88-5E23-4459-AD9A-4B85D054DEAD}" presName="imgShp" presStyleLbl="fgImgPlace1" presStyleIdx="4" presStyleCnt="5"/>
      <dgm:spPr/>
    </dgm:pt>
    <dgm:pt modelId="{ACF034BE-5B3B-4BB4-849E-0C316A01D22F}" type="pres">
      <dgm:prSet presAssocID="{324FAD88-5E23-4459-AD9A-4B85D054DEAD}" presName="txShp" presStyleLbl="node1" presStyleIdx="4" presStyleCnt="5">
        <dgm:presLayoutVars>
          <dgm:bulletEnabled val="1"/>
        </dgm:presLayoutVars>
      </dgm:prSet>
      <dgm:spPr/>
      <dgm:t>
        <a:bodyPr/>
        <a:lstStyle/>
        <a:p>
          <a:endParaRPr lang="fr-FR"/>
        </a:p>
      </dgm:t>
    </dgm:pt>
  </dgm:ptLst>
  <dgm:cxnLst>
    <dgm:cxn modelId="{A240C8F3-B2FF-4A93-B017-9B01031AE8A2}" type="presOf" srcId="{4FC9CD93-0B2E-4706-904D-239F1E27A2EB}" destId="{00C3DEA3-19EC-4A82-839A-153E36FB842C}" srcOrd="0" destOrd="0" presId="urn:microsoft.com/office/officeart/2005/8/layout/vList3"/>
    <dgm:cxn modelId="{D151FE53-CC7A-4D74-9B29-626B24568B8F}" srcId="{AEAA9A2B-F101-4E99-8E02-1EAB5516A6BF}" destId="{324FAD88-5E23-4459-AD9A-4B85D054DEAD}" srcOrd="4" destOrd="0" parTransId="{5EB6D4A1-C0CF-4B35-BB36-117566415838}" sibTransId="{25EC3E7F-2DE0-41E5-97A0-D682BA813E7C}"/>
    <dgm:cxn modelId="{6B32D1E2-0ED0-400A-9443-477E47346AB8}" srcId="{AEAA9A2B-F101-4E99-8E02-1EAB5516A6BF}" destId="{3E6340DE-D526-4523-AF90-5CC579F71C21}" srcOrd="3" destOrd="0" parTransId="{5CE74AD5-3A87-47BF-B60A-51BB0C72355A}" sibTransId="{F1EAA517-2180-4747-AEFD-7896BFCA92C2}"/>
    <dgm:cxn modelId="{87D5082C-0552-44B0-AA22-96533EA453E6}" type="presOf" srcId="{4C48A094-D6D5-4529-BF77-273F34E4876E}" destId="{717E65B7-287B-4446-82D4-6FBA1EFC5530}" srcOrd="0" destOrd="0" presId="urn:microsoft.com/office/officeart/2005/8/layout/vList3"/>
    <dgm:cxn modelId="{E4BB40BF-E447-4339-AAD7-CBD0AFC4A595}" type="presOf" srcId="{3E6340DE-D526-4523-AF90-5CC579F71C21}" destId="{AF9A0281-FE54-4CA9-8867-D6C18C829846}" srcOrd="0" destOrd="0" presId="urn:microsoft.com/office/officeart/2005/8/layout/vList3"/>
    <dgm:cxn modelId="{0B82E061-C994-4158-9076-9C581810121C}" srcId="{AEAA9A2B-F101-4E99-8E02-1EAB5516A6BF}" destId="{2E2BF475-E1E6-4CC0-A787-D4782441E11F}" srcOrd="1" destOrd="0" parTransId="{283D9A44-8377-409C-8482-26B6DBB49C88}" sibTransId="{75124B25-4106-41D9-9B59-638C804DD6AD}"/>
    <dgm:cxn modelId="{D41FF10B-F13B-441B-8E50-5141BD6026E4}" type="presOf" srcId="{AEAA9A2B-F101-4E99-8E02-1EAB5516A6BF}" destId="{87F1716A-CEDF-4A4C-92C1-34E842BDB990}" srcOrd="0" destOrd="0" presId="urn:microsoft.com/office/officeart/2005/8/layout/vList3"/>
    <dgm:cxn modelId="{7CF10861-EB27-4720-A4DA-E156FE11CA7B}" type="presOf" srcId="{2E2BF475-E1E6-4CC0-A787-D4782441E11F}" destId="{11ED3197-64CB-48A7-A947-7481FAC7762B}" srcOrd="0" destOrd="0" presId="urn:microsoft.com/office/officeart/2005/8/layout/vList3"/>
    <dgm:cxn modelId="{A0CE652B-D231-4DEF-A277-9FC8C40BC5A0}" srcId="{AEAA9A2B-F101-4E99-8E02-1EAB5516A6BF}" destId="{4FC9CD93-0B2E-4706-904D-239F1E27A2EB}" srcOrd="0" destOrd="0" parTransId="{8D6B5795-6FF7-4E67-AD6A-E627347F47D9}" sibTransId="{C3AFB855-EA31-4DB6-A762-72E654F2753E}"/>
    <dgm:cxn modelId="{53DD2866-8FD5-42E4-A257-FF2F14AD7E0B}" srcId="{AEAA9A2B-F101-4E99-8E02-1EAB5516A6BF}" destId="{4C48A094-D6D5-4529-BF77-273F34E4876E}" srcOrd="2" destOrd="0" parTransId="{EAAB9318-D318-4317-BF55-595F2A5BACDF}" sibTransId="{5DE30D85-70B0-41DC-B68B-B0E0A8A50D56}"/>
    <dgm:cxn modelId="{030EEA3F-7A86-4924-AFBD-693FA2D97D5C}" type="presOf" srcId="{324FAD88-5E23-4459-AD9A-4B85D054DEAD}" destId="{ACF034BE-5B3B-4BB4-849E-0C316A01D22F}" srcOrd="0" destOrd="0" presId="urn:microsoft.com/office/officeart/2005/8/layout/vList3"/>
    <dgm:cxn modelId="{D68D1966-6859-4C59-9078-58F6F003E3F7}" type="presParOf" srcId="{87F1716A-CEDF-4A4C-92C1-34E842BDB990}" destId="{BE86D93D-B132-4176-BD47-B1E20DA2934F}" srcOrd="0" destOrd="0" presId="urn:microsoft.com/office/officeart/2005/8/layout/vList3"/>
    <dgm:cxn modelId="{E221060B-A174-46A5-A3CF-2E4B1B94CD0C}" type="presParOf" srcId="{BE86D93D-B132-4176-BD47-B1E20DA2934F}" destId="{FCA809EA-C00F-485E-9B9D-5AB5F535D768}" srcOrd="0" destOrd="0" presId="urn:microsoft.com/office/officeart/2005/8/layout/vList3"/>
    <dgm:cxn modelId="{CC469641-2822-4632-938B-250A682A9EA4}" type="presParOf" srcId="{BE86D93D-B132-4176-BD47-B1E20DA2934F}" destId="{00C3DEA3-19EC-4A82-839A-153E36FB842C}" srcOrd="1" destOrd="0" presId="urn:microsoft.com/office/officeart/2005/8/layout/vList3"/>
    <dgm:cxn modelId="{F94A84E8-5C46-4721-B43F-E2C62ED6B9AC}" type="presParOf" srcId="{87F1716A-CEDF-4A4C-92C1-34E842BDB990}" destId="{7A65386E-84F3-41C5-AC05-75624D27D59D}" srcOrd="1" destOrd="0" presId="urn:microsoft.com/office/officeart/2005/8/layout/vList3"/>
    <dgm:cxn modelId="{DF62E51A-18FF-40FE-B4F9-547FB698BE24}" type="presParOf" srcId="{87F1716A-CEDF-4A4C-92C1-34E842BDB990}" destId="{BB999EB1-016D-4FD5-AB88-2287C80E5FBC}" srcOrd="2" destOrd="0" presId="urn:microsoft.com/office/officeart/2005/8/layout/vList3"/>
    <dgm:cxn modelId="{D74ADC1B-A093-4A99-856C-64AA1EBDDB78}" type="presParOf" srcId="{BB999EB1-016D-4FD5-AB88-2287C80E5FBC}" destId="{20C937DA-07E8-439A-951A-33DE403917D3}" srcOrd="0" destOrd="0" presId="urn:microsoft.com/office/officeart/2005/8/layout/vList3"/>
    <dgm:cxn modelId="{7208C2EF-2647-440F-9735-74E187923879}" type="presParOf" srcId="{BB999EB1-016D-4FD5-AB88-2287C80E5FBC}" destId="{11ED3197-64CB-48A7-A947-7481FAC7762B}" srcOrd="1" destOrd="0" presId="urn:microsoft.com/office/officeart/2005/8/layout/vList3"/>
    <dgm:cxn modelId="{83918C9B-3BA0-46B4-87C9-288FF8B0D78D}" type="presParOf" srcId="{87F1716A-CEDF-4A4C-92C1-34E842BDB990}" destId="{87566828-9389-4550-9DFE-0CA69610C46F}" srcOrd="3" destOrd="0" presId="urn:microsoft.com/office/officeart/2005/8/layout/vList3"/>
    <dgm:cxn modelId="{8BFA276E-43B7-420C-ADF7-73C8D5B2BDC9}" type="presParOf" srcId="{87F1716A-CEDF-4A4C-92C1-34E842BDB990}" destId="{4426F4F0-53B1-4AC8-A4D4-10189CF78B06}" srcOrd="4" destOrd="0" presId="urn:microsoft.com/office/officeart/2005/8/layout/vList3"/>
    <dgm:cxn modelId="{C46980E1-2765-4CFB-BDFF-83BB32BFA719}" type="presParOf" srcId="{4426F4F0-53B1-4AC8-A4D4-10189CF78B06}" destId="{74A72965-E774-49FA-B435-220A2736062B}" srcOrd="0" destOrd="0" presId="urn:microsoft.com/office/officeart/2005/8/layout/vList3"/>
    <dgm:cxn modelId="{6015D3DB-B6A7-4A5F-845D-8A1899B93098}" type="presParOf" srcId="{4426F4F0-53B1-4AC8-A4D4-10189CF78B06}" destId="{717E65B7-287B-4446-82D4-6FBA1EFC5530}" srcOrd="1" destOrd="0" presId="urn:microsoft.com/office/officeart/2005/8/layout/vList3"/>
    <dgm:cxn modelId="{882D0A64-EE5B-4B1C-8025-ECF905D05D51}" type="presParOf" srcId="{87F1716A-CEDF-4A4C-92C1-34E842BDB990}" destId="{B9BC2833-8223-444C-BD6D-FD7BE326D7C6}" srcOrd="5" destOrd="0" presId="urn:microsoft.com/office/officeart/2005/8/layout/vList3"/>
    <dgm:cxn modelId="{6AC55102-6992-4736-AB53-21CFEADFECCD}" type="presParOf" srcId="{87F1716A-CEDF-4A4C-92C1-34E842BDB990}" destId="{ECB2855F-EE99-4678-8AAF-B054494F0C95}" srcOrd="6" destOrd="0" presId="urn:microsoft.com/office/officeart/2005/8/layout/vList3"/>
    <dgm:cxn modelId="{FFD62BF8-F038-4CC3-8405-898AE819B600}" type="presParOf" srcId="{ECB2855F-EE99-4678-8AAF-B054494F0C95}" destId="{1C8FE627-6AE5-4264-A1ED-0E679EE737C0}" srcOrd="0" destOrd="0" presId="urn:microsoft.com/office/officeart/2005/8/layout/vList3"/>
    <dgm:cxn modelId="{C520C247-896C-457C-A242-66481C85B17B}" type="presParOf" srcId="{ECB2855F-EE99-4678-8AAF-B054494F0C95}" destId="{AF9A0281-FE54-4CA9-8867-D6C18C829846}" srcOrd="1" destOrd="0" presId="urn:microsoft.com/office/officeart/2005/8/layout/vList3"/>
    <dgm:cxn modelId="{CB08D5C8-7FD0-4599-BE10-D64888DF0BCD}" type="presParOf" srcId="{87F1716A-CEDF-4A4C-92C1-34E842BDB990}" destId="{B8796BDF-81EF-41AF-90DD-2C8F83F7C88C}" srcOrd="7" destOrd="0" presId="urn:microsoft.com/office/officeart/2005/8/layout/vList3"/>
    <dgm:cxn modelId="{A1F5F627-CF14-4F9A-8874-0A4F77D0F73C}" type="presParOf" srcId="{87F1716A-CEDF-4A4C-92C1-34E842BDB990}" destId="{FA19A681-CA61-4EF7-B43A-72C2DDF3F5E7}" srcOrd="8" destOrd="0" presId="urn:microsoft.com/office/officeart/2005/8/layout/vList3"/>
    <dgm:cxn modelId="{774051FA-408B-4799-8373-6DFB4A875F78}" type="presParOf" srcId="{FA19A681-CA61-4EF7-B43A-72C2DDF3F5E7}" destId="{98ADA049-E3FC-4F8E-BFAC-8B454A566E74}" srcOrd="0" destOrd="0" presId="urn:microsoft.com/office/officeart/2005/8/layout/vList3"/>
    <dgm:cxn modelId="{8826C14A-722D-48E0-BA73-C7EC231E9C06}" type="presParOf" srcId="{FA19A681-CA61-4EF7-B43A-72C2DDF3F5E7}" destId="{ACF034BE-5B3B-4BB4-849E-0C316A01D22F}" srcOrd="1" destOrd="0" presId="urn:microsoft.com/office/officeart/2005/8/layout/vList3"/>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AA9A2B-F101-4E99-8E02-1EAB5516A6BF}" type="doc">
      <dgm:prSet loTypeId="urn:microsoft.com/office/officeart/2005/8/layout/vList3" loCatId="list" qsTypeId="urn:microsoft.com/office/officeart/2005/8/quickstyle/simple1" qsCatId="simple" csTypeId="urn:microsoft.com/office/officeart/2005/8/colors/accent2_1" csCatId="accent2" phldr="1"/>
      <dgm:spPr/>
    </dgm:pt>
    <dgm:pt modelId="{4FC9CD93-0B2E-4706-904D-239F1E27A2EB}">
      <dgm:prSet phldrT="[Texte]"/>
      <dgm:spPr/>
      <dgm:t>
        <a:bodyPr/>
        <a:lstStyle/>
        <a:p>
          <a:r>
            <a:rPr lang="fr-FR" dirty="0" smtClean="0"/>
            <a:t>Qualité et esthétique de l’objet</a:t>
          </a:r>
          <a:endParaRPr lang="fr-FR" dirty="0"/>
        </a:p>
      </dgm:t>
    </dgm:pt>
    <dgm:pt modelId="{8D6B5795-6FF7-4E67-AD6A-E627347F47D9}" type="parTrans" cxnId="{A0CE652B-D231-4DEF-A277-9FC8C40BC5A0}">
      <dgm:prSet/>
      <dgm:spPr/>
      <dgm:t>
        <a:bodyPr/>
        <a:lstStyle/>
        <a:p>
          <a:endParaRPr lang="fr-FR"/>
        </a:p>
      </dgm:t>
    </dgm:pt>
    <dgm:pt modelId="{C3AFB855-EA31-4DB6-A762-72E654F2753E}" type="sibTrans" cxnId="{A0CE652B-D231-4DEF-A277-9FC8C40BC5A0}">
      <dgm:prSet/>
      <dgm:spPr/>
      <dgm:t>
        <a:bodyPr/>
        <a:lstStyle/>
        <a:p>
          <a:endParaRPr lang="fr-FR"/>
        </a:p>
      </dgm:t>
    </dgm:pt>
    <dgm:pt modelId="{2E2BF475-E1E6-4CC0-A787-D4782441E11F}">
      <dgm:prSet phldrT="[Texte]"/>
      <dgm:spPr/>
      <dgm:t>
        <a:bodyPr/>
        <a:lstStyle/>
        <a:p>
          <a:r>
            <a:rPr lang="fr-FR" dirty="0" smtClean="0"/>
            <a:t>Marque et fonction sociale de l’objet</a:t>
          </a:r>
          <a:endParaRPr lang="fr-FR" dirty="0"/>
        </a:p>
      </dgm:t>
    </dgm:pt>
    <dgm:pt modelId="{283D9A44-8377-409C-8482-26B6DBB49C88}" type="parTrans" cxnId="{0B82E061-C994-4158-9076-9C581810121C}">
      <dgm:prSet/>
      <dgm:spPr/>
      <dgm:t>
        <a:bodyPr/>
        <a:lstStyle/>
        <a:p>
          <a:endParaRPr lang="fr-FR"/>
        </a:p>
      </dgm:t>
    </dgm:pt>
    <dgm:pt modelId="{75124B25-4106-41D9-9B59-638C804DD6AD}" type="sibTrans" cxnId="{0B82E061-C994-4158-9076-9C581810121C}">
      <dgm:prSet/>
      <dgm:spPr/>
      <dgm:t>
        <a:bodyPr/>
        <a:lstStyle/>
        <a:p>
          <a:endParaRPr lang="fr-FR"/>
        </a:p>
      </dgm:t>
    </dgm:pt>
    <dgm:pt modelId="{4C48A094-D6D5-4529-BF77-273F34E4876E}">
      <dgm:prSet phldrT="[Texte]"/>
      <dgm:spPr/>
      <dgm:t>
        <a:bodyPr/>
        <a:lstStyle/>
        <a:p>
          <a:r>
            <a:rPr lang="fr-FR" dirty="0" smtClean="0"/>
            <a:t>Publicité et mode des objets</a:t>
          </a:r>
          <a:endParaRPr lang="fr-FR" dirty="0"/>
        </a:p>
      </dgm:t>
    </dgm:pt>
    <dgm:pt modelId="{EAAB9318-D318-4317-BF55-595F2A5BACDF}" type="parTrans" cxnId="{53DD2866-8FD5-42E4-A257-FF2F14AD7E0B}">
      <dgm:prSet/>
      <dgm:spPr/>
      <dgm:t>
        <a:bodyPr/>
        <a:lstStyle/>
        <a:p>
          <a:endParaRPr lang="fr-FR"/>
        </a:p>
      </dgm:t>
    </dgm:pt>
    <dgm:pt modelId="{5DE30D85-70B0-41DC-B68B-B0E0A8A50D56}" type="sibTrans" cxnId="{53DD2866-8FD5-42E4-A257-FF2F14AD7E0B}">
      <dgm:prSet/>
      <dgm:spPr/>
      <dgm:t>
        <a:bodyPr/>
        <a:lstStyle/>
        <a:p>
          <a:endParaRPr lang="fr-FR"/>
        </a:p>
      </dgm:t>
    </dgm:pt>
    <dgm:pt modelId="{3E6340DE-D526-4523-AF90-5CC579F71C21}">
      <dgm:prSet phldrT="[Texte]"/>
      <dgm:spPr/>
      <dgm:t>
        <a:bodyPr/>
        <a:lstStyle/>
        <a:p>
          <a:r>
            <a:rPr lang="fr-FR" dirty="0" smtClean="0"/>
            <a:t>Projection individuelle et collective</a:t>
          </a:r>
          <a:endParaRPr lang="fr-FR" dirty="0"/>
        </a:p>
      </dgm:t>
    </dgm:pt>
    <dgm:pt modelId="{5CE74AD5-3A87-47BF-B60A-51BB0C72355A}" type="parTrans" cxnId="{6B32D1E2-0ED0-400A-9443-477E47346AB8}">
      <dgm:prSet/>
      <dgm:spPr/>
      <dgm:t>
        <a:bodyPr/>
        <a:lstStyle/>
        <a:p>
          <a:endParaRPr lang="fr-FR"/>
        </a:p>
      </dgm:t>
    </dgm:pt>
    <dgm:pt modelId="{F1EAA517-2180-4747-AEFD-7896BFCA92C2}" type="sibTrans" cxnId="{6B32D1E2-0ED0-400A-9443-477E47346AB8}">
      <dgm:prSet/>
      <dgm:spPr/>
      <dgm:t>
        <a:bodyPr/>
        <a:lstStyle/>
        <a:p>
          <a:endParaRPr lang="fr-FR"/>
        </a:p>
      </dgm:t>
    </dgm:pt>
    <dgm:pt modelId="{87F1716A-CEDF-4A4C-92C1-34E842BDB990}" type="pres">
      <dgm:prSet presAssocID="{AEAA9A2B-F101-4E99-8E02-1EAB5516A6BF}" presName="linearFlow" presStyleCnt="0">
        <dgm:presLayoutVars>
          <dgm:dir/>
          <dgm:resizeHandles val="exact"/>
        </dgm:presLayoutVars>
      </dgm:prSet>
      <dgm:spPr/>
    </dgm:pt>
    <dgm:pt modelId="{BE86D93D-B132-4176-BD47-B1E20DA2934F}" type="pres">
      <dgm:prSet presAssocID="{4FC9CD93-0B2E-4706-904D-239F1E27A2EB}" presName="composite" presStyleCnt="0"/>
      <dgm:spPr/>
    </dgm:pt>
    <dgm:pt modelId="{FCA809EA-C00F-485E-9B9D-5AB5F535D768}" type="pres">
      <dgm:prSet presAssocID="{4FC9CD93-0B2E-4706-904D-239F1E27A2EB}" presName="imgShp" presStyleLbl="fgImgPlace1" presStyleIdx="0" presStyleCnt="4" custLinFactNeighborX="-15378"/>
      <dgm:spPr>
        <a:blipFill rotWithShape="0">
          <a:blip xmlns:r="http://schemas.openxmlformats.org/officeDocument/2006/relationships" r:embed="rId1"/>
          <a:stretch>
            <a:fillRect/>
          </a:stretch>
        </a:blipFill>
      </dgm:spPr>
    </dgm:pt>
    <dgm:pt modelId="{00C3DEA3-19EC-4A82-839A-153E36FB842C}" type="pres">
      <dgm:prSet presAssocID="{4FC9CD93-0B2E-4706-904D-239F1E27A2EB}" presName="txShp" presStyleLbl="node1" presStyleIdx="0" presStyleCnt="4">
        <dgm:presLayoutVars>
          <dgm:bulletEnabled val="1"/>
        </dgm:presLayoutVars>
      </dgm:prSet>
      <dgm:spPr/>
      <dgm:t>
        <a:bodyPr/>
        <a:lstStyle/>
        <a:p>
          <a:endParaRPr lang="fr-FR"/>
        </a:p>
      </dgm:t>
    </dgm:pt>
    <dgm:pt modelId="{7A65386E-84F3-41C5-AC05-75624D27D59D}" type="pres">
      <dgm:prSet presAssocID="{C3AFB855-EA31-4DB6-A762-72E654F2753E}" presName="spacing" presStyleCnt="0"/>
      <dgm:spPr/>
    </dgm:pt>
    <dgm:pt modelId="{BB999EB1-016D-4FD5-AB88-2287C80E5FBC}" type="pres">
      <dgm:prSet presAssocID="{2E2BF475-E1E6-4CC0-A787-D4782441E11F}" presName="composite" presStyleCnt="0"/>
      <dgm:spPr/>
    </dgm:pt>
    <dgm:pt modelId="{20C937DA-07E8-439A-951A-33DE403917D3}" type="pres">
      <dgm:prSet presAssocID="{2E2BF475-E1E6-4CC0-A787-D4782441E11F}" presName="imgShp" presStyleLbl="fgImgPlace1" presStyleIdx="1" presStyleCnt="4" custLinFactNeighborX="-8276"/>
      <dgm:spPr>
        <a:blipFill rotWithShape="0">
          <a:blip xmlns:r="http://schemas.openxmlformats.org/officeDocument/2006/relationships" r:embed="rId2"/>
          <a:stretch>
            <a:fillRect/>
          </a:stretch>
        </a:blipFill>
      </dgm:spPr>
    </dgm:pt>
    <dgm:pt modelId="{11ED3197-64CB-48A7-A947-7481FAC7762B}" type="pres">
      <dgm:prSet presAssocID="{2E2BF475-E1E6-4CC0-A787-D4782441E11F}" presName="txShp" presStyleLbl="node1" presStyleIdx="1" presStyleCnt="4">
        <dgm:presLayoutVars>
          <dgm:bulletEnabled val="1"/>
        </dgm:presLayoutVars>
      </dgm:prSet>
      <dgm:spPr/>
      <dgm:t>
        <a:bodyPr/>
        <a:lstStyle/>
        <a:p>
          <a:endParaRPr lang="fr-FR"/>
        </a:p>
      </dgm:t>
    </dgm:pt>
    <dgm:pt modelId="{87566828-9389-4550-9DFE-0CA69610C46F}" type="pres">
      <dgm:prSet presAssocID="{75124B25-4106-41D9-9B59-638C804DD6AD}" presName="spacing" presStyleCnt="0"/>
      <dgm:spPr/>
    </dgm:pt>
    <dgm:pt modelId="{4426F4F0-53B1-4AC8-A4D4-10189CF78B06}" type="pres">
      <dgm:prSet presAssocID="{4C48A094-D6D5-4529-BF77-273F34E4876E}" presName="composite" presStyleCnt="0"/>
      <dgm:spPr/>
    </dgm:pt>
    <dgm:pt modelId="{74A72965-E774-49FA-B435-220A2736062B}" type="pres">
      <dgm:prSet presAssocID="{4C48A094-D6D5-4529-BF77-273F34E4876E}" presName="imgShp" presStyleLbl="fgImgPlace1" presStyleIdx="2" presStyleCnt="4"/>
      <dgm:spPr>
        <a:blipFill rotWithShape="0">
          <a:blip xmlns:r="http://schemas.openxmlformats.org/officeDocument/2006/relationships" r:embed="rId3"/>
          <a:stretch>
            <a:fillRect/>
          </a:stretch>
        </a:blipFill>
      </dgm:spPr>
    </dgm:pt>
    <dgm:pt modelId="{717E65B7-287B-4446-82D4-6FBA1EFC5530}" type="pres">
      <dgm:prSet presAssocID="{4C48A094-D6D5-4529-BF77-273F34E4876E}" presName="txShp" presStyleLbl="node1" presStyleIdx="2" presStyleCnt="4">
        <dgm:presLayoutVars>
          <dgm:bulletEnabled val="1"/>
        </dgm:presLayoutVars>
      </dgm:prSet>
      <dgm:spPr/>
      <dgm:t>
        <a:bodyPr/>
        <a:lstStyle/>
        <a:p>
          <a:endParaRPr lang="fr-FR"/>
        </a:p>
      </dgm:t>
    </dgm:pt>
    <dgm:pt modelId="{B9BC2833-8223-444C-BD6D-FD7BE326D7C6}" type="pres">
      <dgm:prSet presAssocID="{5DE30D85-70B0-41DC-B68B-B0E0A8A50D56}" presName="spacing" presStyleCnt="0"/>
      <dgm:spPr/>
    </dgm:pt>
    <dgm:pt modelId="{ECB2855F-EE99-4678-8AAF-B054494F0C95}" type="pres">
      <dgm:prSet presAssocID="{3E6340DE-D526-4523-AF90-5CC579F71C21}" presName="composite" presStyleCnt="0"/>
      <dgm:spPr/>
    </dgm:pt>
    <dgm:pt modelId="{1C8FE627-6AE5-4264-A1ED-0E679EE737C0}" type="pres">
      <dgm:prSet presAssocID="{3E6340DE-D526-4523-AF90-5CC579F71C21}" presName="imgShp" presStyleLbl="fgImgPlace1" presStyleIdx="3" presStyleCnt="4"/>
      <dgm:spPr>
        <a:blipFill rotWithShape="0">
          <a:blip xmlns:r="http://schemas.openxmlformats.org/officeDocument/2006/relationships" r:embed="rId4"/>
          <a:stretch>
            <a:fillRect/>
          </a:stretch>
        </a:blipFill>
      </dgm:spPr>
    </dgm:pt>
    <dgm:pt modelId="{AF9A0281-FE54-4CA9-8867-D6C18C829846}" type="pres">
      <dgm:prSet presAssocID="{3E6340DE-D526-4523-AF90-5CC579F71C21}" presName="txShp" presStyleLbl="node1" presStyleIdx="3" presStyleCnt="4">
        <dgm:presLayoutVars>
          <dgm:bulletEnabled val="1"/>
        </dgm:presLayoutVars>
      </dgm:prSet>
      <dgm:spPr/>
      <dgm:t>
        <a:bodyPr/>
        <a:lstStyle/>
        <a:p>
          <a:endParaRPr lang="fr-FR"/>
        </a:p>
      </dgm:t>
    </dgm:pt>
  </dgm:ptLst>
  <dgm:cxnLst>
    <dgm:cxn modelId="{A0CE652B-D231-4DEF-A277-9FC8C40BC5A0}" srcId="{AEAA9A2B-F101-4E99-8E02-1EAB5516A6BF}" destId="{4FC9CD93-0B2E-4706-904D-239F1E27A2EB}" srcOrd="0" destOrd="0" parTransId="{8D6B5795-6FF7-4E67-AD6A-E627347F47D9}" sibTransId="{C3AFB855-EA31-4DB6-A762-72E654F2753E}"/>
    <dgm:cxn modelId="{8A657E82-EA03-4576-8765-A6A674154893}" type="presOf" srcId="{4C48A094-D6D5-4529-BF77-273F34E4876E}" destId="{717E65B7-287B-4446-82D4-6FBA1EFC5530}" srcOrd="0" destOrd="0" presId="urn:microsoft.com/office/officeart/2005/8/layout/vList3"/>
    <dgm:cxn modelId="{481EDF05-DE9E-4554-969D-FF5A91769E29}" type="presOf" srcId="{AEAA9A2B-F101-4E99-8E02-1EAB5516A6BF}" destId="{87F1716A-CEDF-4A4C-92C1-34E842BDB990}" srcOrd="0" destOrd="0" presId="urn:microsoft.com/office/officeart/2005/8/layout/vList3"/>
    <dgm:cxn modelId="{0B82E061-C994-4158-9076-9C581810121C}" srcId="{AEAA9A2B-F101-4E99-8E02-1EAB5516A6BF}" destId="{2E2BF475-E1E6-4CC0-A787-D4782441E11F}" srcOrd="1" destOrd="0" parTransId="{283D9A44-8377-409C-8482-26B6DBB49C88}" sibTransId="{75124B25-4106-41D9-9B59-638C804DD6AD}"/>
    <dgm:cxn modelId="{53DD2866-8FD5-42E4-A257-FF2F14AD7E0B}" srcId="{AEAA9A2B-F101-4E99-8E02-1EAB5516A6BF}" destId="{4C48A094-D6D5-4529-BF77-273F34E4876E}" srcOrd="2" destOrd="0" parTransId="{EAAB9318-D318-4317-BF55-595F2A5BACDF}" sibTransId="{5DE30D85-70B0-41DC-B68B-B0E0A8A50D56}"/>
    <dgm:cxn modelId="{489C2E0A-F04B-4DAD-9E72-71381A81EE2B}" type="presOf" srcId="{3E6340DE-D526-4523-AF90-5CC579F71C21}" destId="{AF9A0281-FE54-4CA9-8867-D6C18C829846}" srcOrd="0" destOrd="0" presId="urn:microsoft.com/office/officeart/2005/8/layout/vList3"/>
    <dgm:cxn modelId="{6B32D1E2-0ED0-400A-9443-477E47346AB8}" srcId="{AEAA9A2B-F101-4E99-8E02-1EAB5516A6BF}" destId="{3E6340DE-D526-4523-AF90-5CC579F71C21}" srcOrd="3" destOrd="0" parTransId="{5CE74AD5-3A87-47BF-B60A-51BB0C72355A}" sibTransId="{F1EAA517-2180-4747-AEFD-7896BFCA92C2}"/>
    <dgm:cxn modelId="{A60A35E3-58DC-45C7-B991-8A57177541A1}" type="presOf" srcId="{4FC9CD93-0B2E-4706-904D-239F1E27A2EB}" destId="{00C3DEA3-19EC-4A82-839A-153E36FB842C}" srcOrd="0" destOrd="0" presId="urn:microsoft.com/office/officeart/2005/8/layout/vList3"/>
    <dgm:cxn modelId="{718316C4-4368-4663-97A0-E5F1B960DB39}" type="presOf" srcId="{2E2BF475-E1E6-4CC0-A787-D4782441E11F}" destId="{11ED3197-64CB-48A7-A947-7481FAC7762B}" srcOrd="0" destOrd="0" presId="urn:microsoft.com/office/officeart/2005/8/layout/vList3"/>
    <dgm:cxn modelId="{9F569158-3F51-446A-BCCE-A8ECB67A23F1}" type="presParOf" srcId="{87F1716A-CEDF-4A4C-92C1-34E842BDB990}" destId="{BE86D93D-B132-4176-BD47-B1E20DA2934F}" srcOrd="0" destOrd="0" presId="urn:microsoft.com/office/officeart/2005/8/layout/vList3"/>
    <dgm:cxn modelId="{B8A45100-2659-49E7-AF85-C2E0E7D9BF6A}" type="presParOf" srcId="{BE86D93D-B132-4176-BD47-B1E20DA2934F}" destId="{FCA809EA-C00F-485E-9B9D-5AB5F535D768}" srcOrd="0" destOrd="0" presId="urn:microsoft.com/office/officeart/2005/8/layout/vList3"/>
    <dgm:cxn modelId="{2F800CAF-6B5E-4E1A-9298-CFBB8212AE28}" type="presParOf" srcId="{BE86D93D-B132-4176-BD47-B1E20DA2934F}" destId="{00C3DEA3-19EC-4A82-839A-153E36FB842C}" srcOrd="1" destOrd="0" presId="urn:microsoft.com/office/officeart/2005/8/layout/vList3"/>
    <dgm:cxn modelId="{722C441E-036F-41A3-A14E-6FC0E34CCC69}" type="presParOf" srcId="{87F1716A-CEDF-4A4C-92C1-34E842BDB990}" destId="{7A65386E-84F3-41C5-AC05-75624D27D59D}" srcOrd="1" destOrd="0" presId="urn:microsoft.com/office/officeart/2005/8/layout/vList3"/>
    <dgm:cxn modelId="{64BEBB49-180C-49D2-A3FA-C1D86EB9EEB2}" type="presParOf" srcId="{87F1716A-CEDF-4A4C-92C1-34E842BDB990}" destId="{BB999EB1-016D-4FD5-AB88-2287C80E5FBC}" srcOrd="2" destOrd="0" presId="urn:microsoft.com/office/officeart/2005/8/layout/vList3"/>
    <dgm:cxn modelId="{79879444-2503-48F7-83CC-B0043B077977}" type="presParOf" srcId="{BB999EB1-016D-4FD5-AB88-2287C80E5FBC}" destId="{20C937DA-07E8-439A-951A-33DE403917D3}" srcOrd="0" destOrd="0" presId="urn:microsoft.com/office/officeart/2005/8/layout/vList3"/>
    <dgm:cxn modelId="{99A62F4D-BB53-4222-BDC7-8C4E8CE756D5}" type="presParOf" srcId="{BB999EB1-016D-4FD5-AB88-2287C80E5FBC}" destId="{11ED3197-64CB-48A7-A947-7481FAC7762B}" srcOrd="1" destOrd="0" presId="urn:microsoft.com/office/officeart/2005/8/layout/vList3"/>
    <dgm:cxn modelId="{3950AB0C-DB29-4D07-9A32-1B6D76B801EF}" type="presParOf" srcId="{87F1716A-CEDF-4A4C-92C1-34E842BDB990}" destId="{87566828-9389-4550-9DFE-0CA69610C46F}" srcOrd="3" destOrd="0" presId="urn:microsoft.com/office/officeart/2005/8/layout/vList3"/>
    <dgm:cxn modelId="{8EBA9E4C-CAD1-454A-AEB5-C7D3060FC997}" type="presParOf" srcId="{87F1716A-CEDF-4A4C-92C1-34E842BDB990}" destId="{4426F4F0-53B1-4AC8-A4D4-10189CF78B06}" srcOrd="4" destOrd="0" presId="urn:microsoft.com/office/officeart/2005/8/layout/vList3"/>
    <dgm:cxn modelId="{60FBF1E9-5CBA-472B-8D46-D40C535B3B4F}" type="presParOf" srcId="{4426F4F0-53B1-4AC8-A4D4-10189CF78B06}" destId="{74A72965-E774-49FA-B435-220A2736062B}" srcOrd="0" destOrd="0" presId="urn:microsoft.com/office/officeart/2005/8/layout/vList3"/>
    <dgm:cxn modelId="{C49211C3-D56B-4121-A391-782F5B548537}" type="presParOf" srcId="{4426F4F0-53B1-4AC8-A4D4-10189CF78B06}" destId="{717E65B7-287B-4446-82D4-6FBA1EFC5530}" srcOrd="1" destOrd="0" presId="urn:microsoft.com/office/officeart/2005/8/layout/vList3"/>
    <dgm:cxn modelId="{900D9C6B-10A7-4603-8328-6515A7EFFDAD}" type="presParOf" srcId="{87F1716A-CEDF-4A4C-92C1-34E842BDB990}" destId="{B9BC2833-8223-444C-BD6D-FD7BE326D7C6}" srcOrd="5" destOrd="0" presId="urn:microsoft.com/office/officeart/2005/8/layout/vList3"/>
    <dgm:cxn modelId="{2E9CDB84-21D1-4490-9131-B26542E29CBF}" type="presParOf" srcId="{87F1716A-CEDF-4A4C-92C1-34E842BDB990}" destId="{ECB2855F-EE99-4678-8AAF-B054494F0C95}" srcOrd="6" destOrd="0" presId="urn:microsoft.com/office/officeart/2005/8/layout/vList3"/>
    <dgm:cxn modelId="{0BF0333D-9BF5-4118-89C8-0943D0086DEB}" type="presParOf" srcId="{ECB2855F-EE99-4678-8AAF-B054494F0C95}" destId="{1C8FE627-6AE5-4264-A1ED-0E679EE737C0}" srcOrd="0" destOrd="0" presId="urn:microsoft.com/office/officeart/2005/8/layout/vList3"/>
    <dgm:cxn modelId="{E79BF773-EBA6-40E5-9669-CF908008EC30}" type="presParOf" srcId="{ECB2855F-EE99-4678-8AAF-B054494F0C95}" destId="{AF9A0281-FE54-4CA9-8867-D6C18C829846}" srcOrd="1" destOrd="0" presId="urn:microsoft.com/office/officeart/2005/8/layout/vList3"/>
  </dgm:cxnLst>
  <dgm:bg/>
  <dgm:whole/>
  <dgm:extLst>
    <a:ext uri="http://schemas.microsoft.com/office/drawing/2008/diagram">
      <dsp:dataModelExt xmlns:dsp="http://schemas.microsoft.com/office/drawing/2008/diagram" xmlns=""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EAA9A2B-F101-4E99-8E02-1EAB5516A6BF}" type="doc">
      <dgm:prSet loTypeId="urn:microsoft.com/office/officeart/2005/8/layout/vList3" loCatId="list" qsTypeId="urn:microsoft.com/office/officeart/2005/8/quickstyle/simple1" qsCatId="simple" csTypeId="urn:microsoft.com/office/officeart/2005/8/colors/accent2_1" csCatId="accent2" phldr="1"/>
      <dgm:spPr/>
    </dgm:pt>
    <dgm:pt modelId="{4FC9CD93-0B2E-4706-904D-239F1E27A2EB}">
      <dgm:prSet phldrT="[Texte]"/>
      <dgm:spPr/>
      <dgm:t>
        <a:bodyPr/>
        <a:lstStyle/>
        <a:p>
          <a:r>
            <a:rPr lang="fr-FR" dirty="0" smtClean="0"/>
            <a:t>Les objets magiques</a:t>
          </a:r>
          <a:endParaRPr lang="fr-FR" dirty="0"/>
        </a:p>
      </dgm:t>
    </dgm:pt>
    <dgm:pt modelId="{8D6B5795-6FF7-4E67-AD6A-E627347F47D9}" type="parTrans" cxnId="{A0CE652B-D231-4DEF-A277-9FC8C40BC5A0}">
      <dgm:prSet/>
      <dgm:spPr/>
      <dgm:t>
        <a:bodyPr/>
        <a:lstStyle/>
        <a:p>
          <a:endParaRPr lang="fr-FR"/>
        </a:p>
      </dgm:t>
    </dgm:pt>
    <dgm:pt modelId="{C3AFB855-EA31-4DB6-A762-72E654F2753E}" type="sibTrans" cxnId="{A0CE652B-D231-4DEF-A277-9FC8C40BC5A0}">
      <dgm:prSet/>
      <dgm:spPr/>
      <dgm:t>
        <a:bodyPr/>
        <a:lstStyle/>
        <a:p>
          <a:endParaRPr lang="fr-FR"/>
        </a:p>
      </dgm:t>
    </dgm:pt>
    <dgm:pt modelId="{2E2BF475-E1E6-4CC0-A787-D4782441E11F}">
      <dgm:prSet phldrT="[Texte]"/>
      <dgm:spPr/>
      <dgm:t>
        <a:bodyPr/>
        <a:lstStyle/>
        <a:p>
          <a:r>
            <a:rPr lang="fr-FR" dirty="0" smtClean="0"/>
            <a:t>Les objets du pouvoir</a:t>
          </a:r>
          <a:endParaRPr lang="fr-FR" dirty="0"/>
        </a:p>
      </dgm:t>
    </dgm:pt>
    <dgm:pt modelId="{283D9A44-8377-409C-8482-26B6DBB49C88}" type="parTrans" cxnId="{0B82E061-C994-4158-9076-9C581810121C}">
      <dgm:prSet/>
      <dgm:spPr/>
      <dgm:t>
        <a:bodyPr/>
        <a:lstStyle/>
        <a:p>
          <a:endParaRPr lang="fr-FR"/>
        </a:p>
      </dgm:t>
    </dgm:pt>
    <dgm:pt modelId="{75124B25-4106-41D9-9B59-638C804DD6AD}" type="sibTrans" cxnId="{0B82E061-C994-4158-9076-9C581810121C}">
      <dgm:prSet/>
      <dgm:spPr/>
      <dgm:t>
        <a:bodyPr/>
        <a:lstStyle/>
        <a:p>
          <a:endParaRPr lang="fr-FR"/>
        </a:p>
      </dgm:t>
    </dgm:pt>
    <dgm:pt modelId="{4C48A094-D6D5-4529-BF77-273F34E4876E}">
      <dgm:prSet phldrT="[Texte]"/>
      <dgm:spPr/>
      <dgm:t>
        <a:bodyPr/>
        <a:lstStyle/>
        <a:p>
          <a:r>
            <a:rPr lang="fr-FR" dirty="0" smtClean="0"/>
            <a:t>Les objets symboliques</a:t>
          </a:r>
          <a:endParaRPr lang="fr-FR" dirty="0"/>
        </a:p>
      </dgm:t>
    </dgm:pt>
    <dgm:pt modelId="{EAAB9318-D318-4317-BF55-595F2A5BACDF}" type="parTrans" cxnId="{53DD2866-8FD5-42E4-A257-FF2F14AD7E0B}">
      <dgm:prSet/>
      <dgm:spPr/>
      <dgm:t>
        <a:bodyPr/>
        <a:lstStyle/>
        <a:p>
          <a:endParaRPr lang="fr-FR"/>
        </a:p>
      </dgm:t>
    </dgm:pt>
    <dgm:pt modelId="{5DE30D85-70B0-41DC-B68B-B0E0A8A50D56}" type="sibTrans" cxnId="{53DD2866-8FD5-42E4-A257-FF2F14AD7E0B}">
      <dgm:prSet/>
      <dgm:spPr/>
      <dgm:t>
        <a:bodyPr/>
        <a:lstStyle/>
        <a:p>
          <a:endParaRPr lang="fr-FR"/>
        </a:p>
      </dgm:t>
    </dgm:pt>
    <dgm:pt modelId="{3E6340DE-D526-4523-AF90-5CC579F71C21}">
      <dgm:prSet phldrT="[Texte]"/>
      <dgm:spPr/>
      <dgm:t>
        <a:bodyPr/>
        <a:lstStyle/>
        <a:p>
          <a:r>
            <a:rPr lang="fr-FR" dirty="0" smtClean="0"/>
            <a:t>Les objets totems</a:t>
          </a:r>
          <a:endParaRPr lang="fr-FR" dirty="0"/>
        </a:p>
      </dgm:t>
    </dgm:pt>
    <dgm:pt modelId="{5CE74AD5-3A87-47BF-B60A-51BB0C72355A}" type="parTrans" cxnId="{6B32D1E2-0ED0-400A-9443-477E47346AB8}">
      <dgm:prSet/>
      <dgm:spPr/>
      <dgm:t>
        <a:bodyPr/>
        <a:lstStyle/>
        <a:p>
          <a:endParaRPr lang="fr-FR"/>
        </a:p>
      </dgm:t>
    </dgm:pt>
    <dgm:pt modelId="{F1EAA517-2180-4747-AEFD-7896BFCA92C2}" type="sibTrans" cxnId="{6B32D1E2-0ED0-400A-9443-477E47346AB8}">
      <dgm:prSet/>
      <dgm:spPr/>
      <dgm:t>
        <a:bodyPr/>
        <a:lstStyle/>
        <a:p>
          <a:endParaRPr lang="fr-FR"/>
        </a:p>
      </dgm:t>
    </dgm:pt>
    <dgm:pt modelId="{87F1716A-CEDF-4A4C-92C1-34E842BDB990}" type="pres">
      <dgm:prSet presAssocID="{AEAA9A2B-F101-4E99-8E02-1EAB5516A6BF}" presName="linearFlow" presStyleCnt="0">
        <dgm:presLayoutVars>
          <dgm:dir/>
          <dgm:resizeHandles val="exact"/>
        </dgm:presLayoutVars>
      </dgm:prSet>
      <dgm:spPr/>
    </dgm:pt>
    <dgm:pt modelId="{BE86D93D-B132-4176-BD47-B1E20DA2934F}" type="pres">
      <dgm:prSet presAssocID="{4FC9CD93-0B2E-4706-904D-239F1E27A2EB}" presName="composite" presStyleCnt="0"/>
      <dgm:spPr/>
    </dgm:pt>
    <dgm:pt modelId="{FCA809EA-C00F-485E-9B9D-5AB5F535D768}" type="pres">
      <dgm:prSet presAssocID="{4FC9CD93-0B2E-4706-904D-239F1E27A2EB}" presName="imgShp" presStyleLbl="fgImgPlace1" presStyleIdx="0" presStyleCnt="4" custLinFactNeighborX="-15378"/>
      <dgm:spPr>
        <a:blipFill rotWithShape="0">
          <a:blip xmlns:r="http://schemas.openxmlformats.org/officeDocument/2006/relationships" r:embed="rId1"/>
          <a:stretch>
            <a:fillRect/>
          </a:stretch>
        </a:blipFill>
      </dgm:spPr>
    </dgm:pt>
    <dgm:pt modelId="{00C3DEA3-19EC-4A82-839A-153E36FB842C}" type="pres">
      <dgm:prSet presAssocID="{4FC9CD93-0B2E-4706-904D-239F1E27A2EB}" presName="txShp" presStyleLbl="node1" presStyleIdx="0" presStyleCnt="4">
        <dgm:presLayoutVars>
          <dgm:bulletEnabled val="1"/>
        </dgm:presLayoutVars>
      </dgm:prSet>
      <dgm:spPr/>
      <dgm:t>
        <a:bodyPr/>
        <a:lstStyle/>
        <a:p>
          <a:endParaRPr lang="fr-FR"/>
        </a:p>
      </dgm:t>
    </dgm:pt>
    <dgm:pt modelId="{7A65386E-84F3-41C5-AC05-75624D27D59D}" type="pres">
      <dgm:prSet presAssocID="{C3AFB855-EA31-4DB6-A762-72E654F2753E}" presName="spacing" presStyleCnt="0"/>
      <dgm:spPr/>
    </dgm:pt>
    <dgm:pt modelId="{BB999EB1-016D-4FD5-AB88-2287C80E5FBC}" type="pres">
      <dgm:prSet presAssocID="{2E2BF475-E1E6-4CC0-A787-D4782441E11F}" presName="composite" presStyleCnt="0"/>
      <dgm:spPr/>
    </dgm:pt>
    <dgm:pt modelId="{20C937DA-07E8-439A-951A-33DE403917D3}" type="pres">
      <dgm:prSet presAssocID="{2E2BF475-E1E6-4CC0-A787-D4782441E11F}" presName="imgShp" presStyleLbl="fgImgPlace1" presStyleIdx="1" presStyleCnt="4" custLinFactNeighborX="-8276"/>
      <dgm:spPr>
        <a:blipFill rotWithShape="0">
          <a:blip xmlns:r="http://schemas.openxmlformats.org/officeDocument/2006/relationships" r:embed="rId2"/>
          <a:stretch>
            <a:fillRect/>
          </a:stretch>
        </a:blipFill>
      </dgm:spPr>
    </dgm:pt>
    <dgm:pt modelId="{11ED3197-64CB-48A7-A947-7481FAC7762B}" type="pres">
      <dgm:prSet presAssocID="{2E2BF475-E1E6-4CC0-A787-D4782441E11F}" presName="txShp" presStyleLbl="node1" presStyleIdx="1" presStyleCnt="4">
        <dgm:presLayoutVars>
          <dgm:bulletEnabled val="1"/>
        </dgm:presLayoutVars>
      </dgm:prSet>
      <dgm:spPr/>
      <dgm:t>
        <a:bodyPr/>
        <a:lstStyle/>
        <a:p>
          <a:endParaRPr lang="fr-FR"/>
        </a:p>
      </dgm:t>
    </dgm:pt>
    <dgm:pt modelId="{87566828-9389-4550-9DFE-0CA69610C46F}" type="pres">
      <dgm:prSet presAssocID="{75124B25-4106-41D9-9B59-638C804DD6AD}" presName="spacing" presStyleCnt="0"/>
      <dgm:spPr/>
    </dgm:pt>
    <dgm:pt modelId="{4426F4F0-53B1-4AC8-A4D4-10189CF78B06}" type="pres">
      <dgm:prSet presAssocID="{4C48A094-D6D5-4529-BF77-273F34E4876E}" presName="composite" presStyleCnt="0"/>
      <dgm:spPr/>
    </dgm:pt>
    <dgm:pt modelId="{74A72965-E774-49FA-B435-220A2736062B}" type="pres">
      <dgm:prSet presAssocID="{4C48A094-D6D5-4529-BF77-273F34E4876E}" presName="imgShp" presStyleLbl="fgImgPlace1" presStyleIdx="2" presStyleCnt="4"/>
      <dgm:spPr>
        <a:blipFill rotWithShape="0">
          <a:blip xmlns:r="http://schemas.openxmlformats.org/officeDocument/2006/relationships" r:embed="rId3"/>
          <a:stretch>
            <a:fillRect/>
          </a:stretch>
        </a:blipFill>
      </dgm:spPr>
    </dgm:pt>
    <dgm:pt modelId="{717E65B7-287B-4446-82D4-6FBA1EFC5530}" type="pres">
      <dgm:prSet presAssocID="{4C48A094-D6D5-4529-BF77-273F34E4876E}" presName="txShp" presStyleLbl="node1" presStyleIdx="2" presStyleCnt="4">
        <dgm:presLayoutVars>
          <dgm:bulletEnabled val="1"/>
        </dgm:presLayoutVars>
      </dgm:prSet>
      <dgm:spPr/>
      <dgm:t>
        <a:bodyPr/>
        <a:lstStyle/>
        <a:p>
          <a:endParaRPr lang="fr-FR"/>
        </a:p>
      </dgm:t>
    </dgm:pt>
    <dgm:pt modelId="{B9BC2833-8223-444C-BD6D-FD7BE326D7C6}" type="pres">
      <dgm:prSet presAssocID="{5DE30D85-70B0-41DC-B68B-B0E0A8A50D56}" presName="spacing" presStyleCnt="0"/>
      <dgm:spPr/>
    </dgm:pt>
    <dgm:pt modelId="{ECB2855F-EE99-4678-8AAF-B054494F0C95}" type="pres">
      <dgm:prSet presAssocID="{3E6340DE-D526-4523-AF90-5CC579F71C21}" presName="composite" presStyleCnt="0"/>
      <dgm:spPr/>
    </dgm:pt>
    <dgm:pt modelId="{1C8FE627-6AE5-4264-A1ED-0E679EE737C0}" type="pres">
      <dgm:prSet presAssocID="{3E6340DE-D526-4523-AF90-5CC579F71C21}" presName="imgShp" presStyleLbl="fgImgPlace1" presStyleIdx="3" presStyleCnt="4"/>
      <dgm:spPr>
        <a:blipFill rotWithShape="0">
          <a:blip xmlns:r="http://schemas.openxmlformats.org/officeDocument/2006/relationships" r:embed="rId4"/>
          <a:stretch>
            <a:fillRect/>
          </a:stretch>
        </a:blipFill>
      </dgm:spPr>
    </dgm:pt>
    <dgm:pt modelId="{AF9A0281-FE54-4CA9-8867-D6C18C829846}" type="pres">
      <dgm:prSet presAssocID="{3E6340DE-D526-4523-AF90-5CC579F71C21}" presName="txShp" presStyleLbl="node1" presStyleIdx="3" presStyleCnt="4">
        <dgm:presLayoutVars>
          <dgm:bulletEnabled val="1"/>
        </dgm:presLayoutVars>
      </dgm:prSet>
      <dgm:spPr/>
      <dgm:t>
        <a:bodyPr/>
        <a:lstStyle/>
        <a:p>
          <a:endParaRPr lang="fr-FR"/>
        </a:p>
      </dgm:t>
    </dgm:pt>
  </dgm:ptLst>
  <dgm:cxnLst>
    <dgm:cxn modelId="{0B82E061-C994-4158-9076-9C581810121C}" srcId="{AEAA9A2B-F101-4E99-8E02-1EAB5516A6BF}" destId="{2E2BF475-E1E6-4CC0-A787-D4782441E11F}" srcOrd="1" destOrd="0" parTransId="{283D9A44-8377-409C-8482-26B6DBB49C88}" sibTransId="{75124B25-4106-41D9-9B59-638C804DD6AD}"/>
    <dgm:cxn modelId="{0AA779D7-7940-408A-9C53-76CF4C5F36E3}" type="presOf" srcId="{AEAA9A2B-F101-4E99-8E02-1EAB5516A6BF}" destId="{87F1716A-CEDF-4A4C-92C1-34E842BDB990}" srcOrd="0" destOrd="0" presId="urn:microsoft.com/office/officeart/2005/8/layout/vList3"/>
    <dgm:cxn modelId="{6B32D1E2-0ED0-400A-9443-477E47346AB8}" srcId="{AEAA9A2B-F101-4E99-8E02-1EAB5516A6BF}" destId="{3E6340DE-D526-4523-AF90-5CC579F71C21}" srcOrd="3" destOrd="0" parTransId="{5CE74AD5-3A87-47BF-B60A-51BB0C72355A}" sibTransId="{F1EAA517-2180-4747-AEFD-7896BFCA92C2}"/>
    <dgm:cxn modelId="{C7B12ACF-0A99-47C1-A684-20BA5AD979BF}" type="presOf" srcId="{4FC9CD93-0B2E-4706-904D-239F1E27A2EB}" destId="{00C3DEA3-19EC-4A82-839A-153E36FB842C}" srcOrd="0" destOrd="0" presId="urn:microsoft.com/office/officeart/2005/8/layout/vList3"/>
    <dgm:cxn modelId="{A0CE652B-D231-4DEF-A277-9FC8C40BC5A0}" srcId="{AEAA9A2B-F101-4E99-8E02-1EAB5516A6BF}" destId="{4FC9CD93-0B2E-4706-904D-239F1E27A2EB}" srcOrd="0" destOrd="0" parTransId="{8D6B5795-6FF7-4E67-AD6A-E627347F47D9}" sibTransId="{C3AFB855-EA31-4DB6-A762-72E654F2753E}"/>
    <dgm:cxn modelId="{AD3F4820-A1DE-460E-8619-0401AB382E7C}" type="presOf" srcId="{4C48A094-D6D5-4529-BF77-273F34E4876E}" destId="{717E65B7-287B-4446-82D4-6FBA1EFC5530}" srcOrd="0" destOrd="0" presId="urn:microsoft.com/office/officeart/2005/8/layout/vList3"/>
    <dgm:cxn modelId="{53DD2866-8FD5-42E4-A257-FF2F14AD7E0B}" srcId="{AEAA9A2B-F101-4E99-8E02-1EAB5516A6BF}" destId="{4C48A094-D6D5-4529-BF77-273F34E4876E}" srcOrd="2" destOrd="0" parTransId="{EAAB9318-D318-4317-BF55-595F2A5BACDF}" sibTransId="{5DE30D85-70B0-41DC-B68B-B0E0A8A50D56}"/>
    <dgm:cxn modelId="{F69E43A7-8E2E-4935-A835-FF62B472EC7B}" type="presOf" srcId="{2E2BF475-E1E6-4CC0-A787-D4782441E11F}" destId="{11ED3197-64CB-48A7-A947-7481FAC7762B}" srcOrd="0" destOrd="0" presId="urn:microsoft.com/office/officeart/2005/8/layout/vList3"/>
    <dgm:cxn modelId="{7D8EBE97-FD9E-4FFE-9E60-2958B853EF6B}" type="presOf" srcId="{3E6340DE-D526-4523-AF90-5CC579F71C21}" destId="{AF9A0281-FE54-4CA9-8867-D6C18C829846}" srcOrd="0" destOrd="0" presId="urn:microsoft.com/office/officeart/2005/8/layout/vList3"/>
    <dgm:cxn modelId="{F058CCC7-7A2B-49AA-AB4A-084F0B45CC5F}" type="presParOf" srcId="{87F1716A-CEDF-4A4C-92C1-34E842BDB990}" destId="{BE86D93D-B132-4176-BD47-B1E20DA2934F}" srcOrd="0" destOrd="0" presId="urn:microsoft.com/office/officeart/2005/8/layout/vList3"/>
    <dgm:cxn modelId="{701D7051-1DF6-49B4-B8CE-84D52B2AA8A6}" type="presParOf" srcId="{BE86D93D-B132-4176-BD47-B1E20DA2934F}" destId="{FCA809EA-C00F-485E-9B9D-5AB5F535D768}" srcOrd="0" destOrd="0" presId="urn:microsoft.com/office/officeart/2005/8/layout/vList3"/>
    <dgm:cxn modelId="{03C0371F-8ACE-4DFA-9644-D32328A42461}" type="presParOf" srcId="{BE86D93D-B132-4176-BD47-B1E20DA2934F}" destId="{00C3DEA3-19EC-4A82-839A-153E36FB842C}" srcOrd="1" destOrd="0" presId="urn:microsoft.com/office/officeart/2005/8/layout/vList3"/>
    <dgm:cxn modelId="{E887CD26-B75C-4740-A0FB-277ABA443BA6}" type="presParOf" srcId="{87F1716A-CEDF-4A4C-92C1-34E842BDB990}" destId="{7A65386E-84F3-41C5-AC05-75624D27D59D}" srcOrd="1" destOrd="0" presId="urn:microsoft.com/office/officeart/2005/8/layout/vList3"/>
    <dgm:cxn modelId="{764A1F37-F0C9-43A3-8672-1571781C2DFF}" type="presParOf" srcId="{87F1716A-CEDF-4A4C-92C1-34E842BDB990}" destId="{BB999EB1-016D-4FD5-AB88-2287C80E5FBC}" srcOrd="2" destOrd="0" presId="urn:microsoft.com/office/officeart/2005/8/layout/vList3"/>
    <dgm:cxn modelId="{3D2D8423-8B8E-4A74-A708-3317DC7CE0BD}" type="presParOf" srcId="{BB999EB1-016D-4FD5-AB88-2287C80E5FBC}" destId="{20C937DA-07E8-439A-951A-33DE403917D3}" srcOrd="0" destOrd="0" presId="urn:microsoft.com/office/officeart/2005/8/layout/vList3"/>
    <dgm:cxn modelId="{FBCDD993-7F3E-40F6-A901-93D5F0A805FE}" type="presParOf" srcId="{BB999EB1-016D-4FD5-AB88-2287C80E5FBC}" destId="{11ED3197-64CB-48A7-A947-7481FAC7762B}" srcOrd="1" destOrd="0" presId="urn:microsoft.com/office/officeart/2005/8/layout/vList3"/>
    <dgm:cxn modelId="{A14EE239-E29B-4EFE-9DE5-44B6AB8CC216}" type="presParOf" srcId="{87F1716A-CEDF-4A4C-92C1-34E842BDB990}" destId="{87566828-9389-4550-9DFE-0CA69610C46F}" srcOrd="3" destOrd="0" presId="urn:microsoft.com/office/officeart/2005/8/layout/vList3"/>
    <dgm:cxn modelId="{FE3119A1-4AA5-42DD-8584-00DF34F4F618}" type="presParOf" srcId="{87F1716A-CEDF-4A4C-92C1-34E842BDB990}" destId="{4426F4F0-53B1-4AC8-A4D4-10189CF78B06}" srcOrd="4" destOrd="0" presId="urn:microsoft.com/office/officeart/2005/8/layout/vList3"/>
    <dgm:cxn modelId="{9F0D12F1-9F71-4C17-AAC5-0682BC139576}" type="presParOf" srcId="{4426F4F0-53B1-4AC8-A4D4-10189CF78B06}" destId="{74A72965-E774-49FA-B435-220A2736062B}" srcOrd="0" destOrd="0" presId="urn:microsoft.com/office/officeart/2005/8/layout/vList3"/>
    <dgm:cxn modelId="{0410087D-E5F8-456E-B3F8-F295FF6A64EE}" type="presParOf" srcId="{4426F4F0-53B1-4AC8-A4D4-10189CF78B06}" destId="{717E65B7-287B-4446-82D4-6FBA1EFC5530}" srcOrd="1" destOrd="0" presId="urn:microsoft.com/office/officeart/2005/8/layout/vList3"/>
    <dgm:cxn modelId="{4900F953-C8CC-4DF2-8C0C-ED63ADCB3FA4}" type="presParOf" srcId="{87F1716A-CEDF-4A4C-92C1-34E842BDB990}" destId="{B9BC2833-8223-444C-BD6D-FD7BE326D7C6}" srcOrd="5" destOrd="0" presId="urn:microsoft.com/office/officeart/2005/8/layout/vList3"/>
    <dgm:cxn modelId="{3A66084B-4A6C-4EBA-B592-DC011707B407}" type="presParOf" srcId="{87F1716A-CEDF-4A4C-92C1-34E842BDB990}" destId="{ECB2855F-EE99-4678-8AAF-B054494F0C95}" srcOrd="6" destOrd="0" presId="urn:microsoft.com/office/officeart/2005/8/layout/vList3"/>
    <dgm:cxn modelId="{49AC488F-B930-4AED-ACF3-F2F9A0D566A0}" type="presParOf" srcId="{ECB2855F-EE99-4678-8AAF-B054494F0C95}" destId="{1C8FE627-6AE5-4264-A1ED-0E679EE737C0}" srcOrd="0" destOrd="0" presId="urn:microsoft.com/office/officeart/2005/8/layout/vList3"/>
    <dgm:cxn modelId="{642F5CAA-2DD6-4ADC-9C9F-E19D141A8CEC}" type="presParOf" srcId="{ECB2855F-EE99-4678-8AAF-B054494F0C95}" destId="{AF9A0281-FE54-4CA9-8867-D6C18C829846}" srcOrd="1" destOrd="0" presId="urn:microsoft.com/office/officeart/2005/8/layout/vList3"/>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0C3DEA3-19EC-4A82-839A-153E36FB842C}">
      <dsp:nvSpPr>
        <dsp:cNvPr id="0" name=""/>
        <dsp:cNvSpPr/>
      </dsp:nvSpPr>
      <dsp:spPr>
        <a:xfrm rot="10800000">
          <a:off x="1742951" y="2631"/>
          <a:ext cx="5913499" cy="1013842"/>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076" tIns="106680" rIns="199136" bIns="106680" numCol="1" spcCol="1270" anchor="ctr" anchorCtr="0">
          <a:noAutofit/>
        </a:bodyPr>
        <a:lstStyle/>
        <a:p>
          <a:pPr lvl="0" algn="ctr" defTabSz="1244600">
            <a:lnSpc>
              <a:spcPct val="90000"/>
            </a:lnSpc>
            <a:spcBef>
              <a:spcPct val="0"/>
            </a:spcBef>
            <a:spcAft>
              <a:spcPct val="35000"/>
            </a:spcAft>
          </a:pPr>
          <a:r>
            <a:rPr lang="fr-FR" sz="2800" kern="1200" dirty="0" smtClean="0"/>
            <a:t>Du prototype à la série</a:t>
          </a:r>
          <a:endParaRPr lang="fr-FR" sz="2800" kern="1200" dirty="0"/>
        </a:p>
      </dsp:txBody>
      <dsp:txXfrm rot="10800000">
        <a:off x="1742951" y="2631"/>
        <a:ext cx="5913499" cy="1013842"/>
      </dsp:txXfrm>
    </dsp:sp>
    <dsp:sp modelId="{FCA809EA-C00F-485E-9B9D-5AB5F535D768}">
      <dsp:nvSpPr>
        <dsp:cNvPr id="0" name=""/>
        <dsp:cNvSpPr/>
      </dsp:nvSpPr>
      <dsp:spPr>
        <a:xfrm>
          <a:off x="1236029" y="2631"/>
          <a:ext cx="1013842" cy="1013842"/>
        </a:xfrm>
        <a:prstGeom prst="ellipse">
          <a:avLst/>
        </a:prstGeom>
        <a:blipFill rotWithShape="0">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ED3197-64CB-48A7-A947-7481FAC7762B}">
      <dsp:nvSpPr>
        <dsp:cNvPr id="0" name=""/>
        <dsp:cNvSpPr/>
      </dsp:nvSpPr>
      <dsp:spPr>
        <a:xfrm rot="10800000">
          <a:off x="1742951" y="1319113"/>
          <a:ext cx="5913499" cy="1013842"/>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076" tIns="106680" rIns="199136" bIns="106680" numCol="1" spcCol="1270" anchor="ctr" anchorCtr="0">
          <a:noAutofit/>
        </a:bodyPr>
        <a:lstStyle/>
        <a:p>
          <a:pPr lvl="0" algn="ctr" defTabSz="1244600">
            <a:lnSpc>
              <a:spcPct val="90000"/>
            </a:lnSpc>
            <a:spcBef>
              <a:spcPct val="0"/>
            </a:spcBef>
            <a:spcAft>
              <a:spcPct val="35000"/>
            </a:spcAft>
          </a:pPr>
          <a:r>
            <a:rPr lang="fr-FR" sz="2800" kern="1200" smtClean="0"/>
            <a:t>Commercialisation de l’objet</a:t>
          </a:r>
          <a:endParaRPr lang="fr-FR" sz="2800" kern="1200" dirty="0"/>
        </a:p>
      </dsp:txBody>
      <dsp:txXfrm rot="10800000">
        <a:off x="1742951" y="1319113"/>
        <a:ext cx="5913499" cy="1013842"/>
      </dsp:txXfrm>
    </dsp:sp>
    <dsp:sp modelId="{20C937DA-07E8-439A-951A-33DE403917D3}">
      <dsp:nvSpPr>
        <dsp:cNvPr id="0" name=""/>
        <dsp:cNvSpPr/>
      </dsp:nvSpPr>
      <dsp:spPr>
        <a:xfrm>
          <a:off x="1236029" y="1319113"/>
          <a:ext cx="1013842" cy="1013842"/>
        </a:xfrm>
        <a:prstGeom prst="ellipse">
          <a:avLst/>
        </a:prstGeom>
        <a:blipFill rotWithShape="0">
          <a:blip xmlns:r="http://schemas.openxmlformats.org/officeDocument/2006/relationships" r:embed="rId2"/>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7E65B7-287B-4446-82D4-6FBA1EFC5530}">
      <dsp:nvSpPr>
        <dsp:cNvPr id="0" name=""/>
        <dsp:cNvSpPr/>
      </dsp:nvSpPr>
      <dsp:spPr>
        <a:xfrm rot="10800000">
          <a:off x="1742951" y="2635595"/>
          <a:ext cx="5913499" cy="1013842"/>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076" tIns="106680" rIns="199136" bIns="106680" numCol="1" spcCol="1270" anchor="ctr" anchorCtr="0">
          <a:noAutofit/>
        </a:bodyPr>
        <a:lstStyle/>
        <a:p>
          <a:pPr lvl="0" algn="ctr" defTabSz="1244600">
            <a:lnSpc>
              <a:spcPct val="90000"/>
            </a:lnSpc>
            <a:spcBef>
              <a:spcPct val="0"/>
            </a:spcBef>
            <a:spcAft>
              <a:spcPct val="35000"/>
            </a:spcAft>
          </a:pPr>
          <a:r>
            <a:rPr lang="fr-FR" sz="2800" kern="1200" smtClean="0"/>
            <a:t>Le stockage et le recyclage de l’objet</a:t>
          </a:r>
          <a:endParaRPr lang="fr-FR" sz="2800" kern="1200" dirty="0"/>
        </a:p>
      </dsp:txBody>
      <dsp:txXfrm rot="10800000">
        <a:off x="1742951" y="2635595"/>
        <a:ext cx="5913499" cy="1013842"/>
      </dsp:txXfrm>
    </dsp:sp>
    <dsp:sp modelId="{74A72965-E774-49FA-B435-220A2736062B}">
      <dsp:nvSpPr>
        <dsp:cNvPr id="0" name=""/>
        <dsp:cNvSpPr/>
      </dsp:nvSpPr>
      <dsp:spPr>
        <a:xfrm>
          <a:off x="1236029" y="2635595"/>
          <a:ext cx="1013842" cy="1013842"/>
        </a:xfrm>
        <a:prstGeom prst="ellipse">
          <a:avLst/>
        </a:prstGeom>
        <a:blipFill rotWithShape="0">
          <a:blip xmlns:r="http://schemas.openxmlformats.org/officeDocument/2006/relationships" r:embed="rId3"/>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9A0281-FE54-4CA9-8867-D6C18C829846}">
      <dsp:nvSpPr>
        <dsp:cNvPr id="0" name=""/>
        <dsp:cNvSpPr/>
      </dsp:nvSpPr>
      <dsp:spPr>
        <a:xfrm rot="10800000">
          <a:off x="1742951" y="3952077"/>
          <a:ext cx="5913499" cy="1013842"/>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076" tIns="106680" rIns="199136" bIns="106680" numCol="1" spcCol="1270" anchor="ctr" anchorCtr="0">
          <a:noAutofit/>
        </a:bodyPr>
        <a:lstStyle/>
        <a:p>
          <a:pPr lvl="0" algn="ctr" defTabSz="1244600">
            <a:lnSpc>
              <a:spcPct val="90000"/>
            </a:lnSpc>
            <a:spcBef>
              <a:spcPct val="0"/>
            </a:spcBef>
            <a:spcAft>
              <a:spcPct val="35000"/>
            </a:spcAft>
          </a:pPr>
          <a:r>
            <a:rPr lang="fr-FR" sz="2800" kern="1200" dirty="0" smtClean="0"/>
            <a:t>Dématérialisation de l’objet</a:t>
          </a:r>
          <a:endParaRPr lang="fr-FR" sz="2800" kern="1200" dirty="0"/>
        </a:p>
      </dsp:txBody>
      <dsp:txXfrm rot="10800000">
        <a:off x="1742951" y="3952077"/>
        <a:ext cx="5913499" cy="1013842"/>
      </dsp:txXfrm>
    </dsp:sp>
    <dsp:sp modelId="{1C8FE627-6AE5-4264-A1ED-0E679EE737C0}">
      <dsp:nvSpPr>
        <dsp:cNvPr id="0" name=""/>
        <dsp:cNvSpPr/>
      </dsp:nvSpPr>
      <dsp:spPr>
        <a:xfrm>
          <a:off x="1236029" y="3952077"/>
          <a:ext cx="1013842" cy="1013842"/>
        </a:xfrm>
        <a:prstGeom prst="ellipse">
          <a:avLst/>
        </a:prstGeom>
        <a:blipFill rotWithShape="0">
          <a:blip xmlns:r="http://schemas.openxmlformats.org/officeDocument/2006/relationships" r:embed="rId4"/>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9D83F7B-1835-40BD-8183-D3B3EC5EC430}">
      <dsp:nvSpPr>
        <dsp:cNvPr id="0" name=""/>
        <dsp:cNvSpPr/>
      </dsp:nvSpPr>
      <dsp:spPr>
        <a:xfrm>
          <a:off x="3293785" y="1259"/>
          <a:ext cx="1621340" cy="105387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fr-FR" sz="1700" kern="1200" dirty="0" smtClean="0"/>
            <a:t>Produit</a:t>
          </a:r>
          <a:endParaRPr lang="fr-FR" sz="1700" kern="1200" dirty="0"/>
        </a:p>
      </dsp:txBody>
      <dsp:txXfrm>
        <a:off x="3293785" y="1259"/>
        <a:ext cx="1621340" cy="1053871"/>
      </dsp:txXfrm>
    </dsp:sp>
    <dsp:sp modelId="{7B387118-C2D4-4C05-9D9A-572C78333DF5}">
      <dsp:nvSpPr>
        <dsp:cNvPr id="0" name=""/>
        <dsp:cNvSpPr/>
      </dsp:nvSpPr>
      <dsp:spPr>
        <a:xfrm>
          <a:off x="2364398" y="528194"/>
          <a:ext cx="3480114" cy="3480114"/>
        </a:xfrm>
        <a:custGeom>
          <a:avLst/>
          <a:gdLst/>
          <a:ahLst/>
          <a:cxnLst/>
          <a:rect l="0" t="0" r="0" b="0"/>
          <a:pathLst>
            <a:path>
              <a:moveTo>
                <a:pt x="2774229" y="340669"/>
              </a:moveTo>
              <a:arcTo wR="1740057" hR="1740057" stAng="18387903" swAng="1632606"/>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86924B7-B6D1-45F9-B5FC-FCD258F9C8E0}">
      <dsp:nvSpPr>
        <dsp:cNvPr id="0" name=""/>
        <dsp:cNvSpPr/>
      </dsp:nvSpPr>
      <dsp:spPr>
        <a:xfrm>
          <a:off x="5033842" y="1741316"/>
          <a:ext cx="1621340" cy="1053871"/>
        </a:xfrm>
        <a:prstGeom prst="round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fr-FR" sz="1700" kern="1200" dirty="0" smtClean="0"/>
            <a:t>communication</a:t>
          </a:r>
          <a:endParaRPr lang="fr-FR" sz="1700" kern="1200" dirty="0"/>
        </a:p>
      </dsp:txBody>
      <dsp:txXfrm>
        <a:off x="5033842" y="1741316"/>
        <a:ext cx="1621340" cy="1053871"/>
      </dsp:txXfrm>
    </dsp:sp>
    <dsp:sp modelId="{968FD04B-223C-4944-8D67-65D5C0067F69}">
      <dsp:nvSpPr>
        <dsp:cNvPr id="0" name=""/>
        <dsp:cNvSpPr/>
      </dsp:nvSpPr>
      <dsp:spPr>
        <a:xfrm>
          <a:off x="2364398" y="528194"/>
          <a:ext cx="3480114" cy="3480114"/>
        </a:xfrm>
        <a:custGeom>
          <a:avLst/>
          <a:gdLst/>
          <a:ahLst/>
          <a:cxnLst/>
          <a:rect l="0" t="0" r="0" b="0"/>
          <a:pathLst>
            <a:path>
              <a:moveTo>
                <a:pt x="3299660" y="2511702"/>
              </a:moveTo>
              <a:arcTo wR="1740057" hR="1740057" stAng="1579491" swAng="1632606"/>
            </a:path>
          </a:pathLst>
        </a:custGeom>
        <a:noFill/>
        <a:ln w="9525" cap="flat" cmpd="sng" algn="ctr">
          <a:solidFill>
            <a:schemeClr val="accent2">
              <a:hueOff val="1560506"/>
              <a:satOff val="-1946"/>
              <a:lumOff val="458"/>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FE09250-3279-49F6-856F-078174BAF043}">
      <dsp:nvSpPr>
        <dsp:cNvPr id="0" name=""/>
        <dsp:cNvSpPr/>
      </dsp:nvSpPr>
      <dsp:spPr>
        <a:xfrm>
          <a:off x="3293785" y="3481373"/>
          <a:ext cx="1621340" cy="1053871"/>
        </a:xfrm>
        <a:prstGeom prst="round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fr-FR" sz="1700" kern="1200" dirty="0" smtClean="0"/>
            <a:t>prix</a:t>
          </a:r>
          <a:endParaRPr lang="fr-FR" sz="1700" kern="1200" dirty="0"/>
        </a:p>
      </dsp:txBody>
      <dsp:txXfrm>
        <a:off x="3293785" y="3481373"/>
        <a:ext cx="1621340" cy="1053871"/>
      </dsp:txXfrm>
    </dsp:sp>
    <dsp:sp modelId="{8169E95C-14F7-425C-A5C5-8B3F8B52F835}">
      <dsp:nvSpPr>
        <dsp:cNvPr id="0" name=""/>
        <dsp:cNvSpPr/>
      </dsp:nvSpPr>
      <dsp:spPr>
        <a:xfrm>
          <a:off x="2364398" y="528194"/>
          <a:ext cx="3480114" cy="3480114"/>
        </a:xfrm>
        <a:custGeom>
          <a:avLst/>
          <a:gdLst/>
          <a:ahLst/>
          <a:cxnLst/>
          <a:rect l="0" t="0" r="0" b="0"/>
          <a:pathLst>
            <a:path>
              <a:moveTo>
                <a:pt x="705884" y="3139445"/>
              </a:moveTo>
              <a:arcTo wR="1740057" hR="1740057" stAng="7587903" swAng="1632606"/>
            </a:path>
          </a:pathLst>
        </a:custGeom>
        <a:noFill/>
        <a:ln w="9525" cap="flat" cmpd="sng" algn="ctr">
          <a:solidFill>
            <a:schemeClr val="accent2">
              <a:hueOff val="3121013"/>
              <a:satOff val="-3893"/>
              <a:lumOff val="91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BC6BFB6-A769-48F4-832F-3A5766E9E8E9}">
      <dsp:nvSpPr>
        <dsp:cNvPr id="0" name=""/>
        <dsp:cNvSpPr/>
      </dsp:nvSpPr>
      <dsp:spPr>
        <a:xfrm>
          <a:off x="1553728" y="1741316"/>
          <a:ext cx="1621340" cy="1053871"/>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fr-FR" sz="1700" kern="1200" dirty="0" smtClean="0"/>
            <a:t>Distribution et force de vente</a:t>
          </a:r>
          <a:endParaRPr lang="fr-FR" sz="1700" kern="1200" dirty="0"/>
        </a:p>
      </dsp:txBody>
      <dsp:txXfrm>
        <a:off x="1553728" y="1741316"/>
        <a:ext cx="1621340" cy="1053871"/>
      </dsp:txXfrm>
    </dsp:sp>
    <dsp:sp modelId="{8C243266-7B3D-45F7-AE26-C74EB8729903}">
      <dsp:nvSpPr>
        <dsp:cNvPr id="0" name=""/>
        <dsp:cNvSpPr/>
      </dsp:nvSpPr>
      <dsp:spPr>
        <a:xfrm>
          <a:off x="2364398" y="528194"/>
          <a:ext cx="3480114" cy="3480114"/>
        </a:xfrm>
        <a:custGeom>
          <a:avLst/>
          <a:gdLst/>
          <a:ahLst/>
          <a:cxnLst/>
          <a:rect l="0" t="0" r="0" b="0"/>
          <a:pathLst>
            <a:path>
              <a:moveTo>
                <a:pt x="180454" y="968411"/>
              </a:moveTo>
              <a:arcTo wR="1740057" hR="1740057" stAng="12379491" swAng="1632606"/>
            </a:path>
          </a:pathLst>
        </a:custGeom>
        <a:noFill/>
        <a:ln w="9525" cap="flat" cmpd="sng" algn="ctr">
          <a:solidFill>
            <a:schemeClr val="accent2">
              <a:hueOff val="4681519"/>
              <a:satOff val="-5839"/>
              <a:lumOff val="1373"/>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0C3DEA3-19EC-4A82-839A-153E36FB842C}">
      <dsp:nvSpPr>
        <dsp:cNvPr id="0" name=""/>
        <dsp:cNvSpPr/>
      </dsp:nvSpPr>
      <dsp:spPr>
        <a:xfrm rot="10800000">
          <a:off x="1689858" y="2099"/>
          <a:ext cx="5913499" cy="801473"/>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428" tIns="102870" rIns="192024" bIns="102870" numCol="1" spcCol="1270" anchor="ctr" anchorCtr="0">
          <a:noAutofit/>
        </a:bodyPr>
        <a:lstStyle/>
        <a:p>
          <a:pPr lvl="0" algn="ctr" defTabSz="1200150">
            <a:lnSpc>
              <a:spcPct val="90000"/>
            </a:lnSpc>
            <a:spcBef>
              <a:spcPct val="0"/>
            </a:spcBef>
            <a:spcAft>
              <a:spcPct val="35000"/>
            </a:spcAft>
          </a:pPr>
          <a:r>
            <a:rPr lang="fr-FR" sz="2700" kern="1200" dirty="0" smtClean="0"/>
            <a:t>Fonction d’usage et utilité des objets</a:t>
          </a:r>
          <a:endParaRPr lang="fr-FR" sz="2700" kern="1200" dirty="0"/>
        </a:p>
      </dsp:txBody>
      <dsp:txXfrm rot="10800000">
        <a:off x="1689858" y="2099"/>
        <a:ext cx="5913499" cy="801473"/>
      </dsp:txXfrm>
    </dsp:sp>
    <dsp:sp modelId="{FCA809EA-C00F-485E-9B9D-5AB5F535D768}">
      <dsp:nvSpPr>
        <dsp:cNvPr id="0" name=""/>
        <dsp:cNvSpPr/>
      </dsp:nvSpPr>
      <dsp:spPr>
        <a:xfrm>
          <a:off x="1165871" y="2099"/>
          <a:ext cx="801473" cy="801473"/>
        </a:xfrm>
        <a:prstGeom prst="ellipse">
          <a:avLst/>
        </a:prstGeom>
        <a:blipFill rotWithShape="0">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ED3197-64CB-48A7-A947-7481FAC7762B}">
      <dsp:nvSpPr>
        <dsp:cNvPr id="0" name=""/>
        <dsp:cNvSpPr/>
      </dsp:nvSpPr>
      <dsp:spPr>
        <a:xfrm rot="10800000">
          <a:off x="1689858" y="1042819"/>
          <a:ext cx="5913499" cy="801473"/>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428" tIns="102870" rIns="192024" bIns="102870" numCol="1" spcCol="1270" anchor="ctr" anchorCtr="0">
          <a:noAutofit/>
        </a:bodyPr>
        <a:lstStyle/>
        <a:p>
          <a:pPr lvl="0" algn="ctr" defTabSz="1200150">
            <a:lnSpc>
              <a:spcPct val="90000"/>
            </a:lnSpc>
            <a:spcBef>
              <a:spcPct val="0"/>
            </a:spcBef>
            <a:spcAft>
              <a:spcPct val="35000"/>
            </a:spcAft>
          </a:pPr>
          <a:r>
            <a:rPr lang="fr-FR" sz="2700" kern="1200" dirty="0" smtClean="0"/>
            <a:t>Objets et vie quotidienne</a:t>
          </a:r>
          <a:endParaRPr lang="fr-FR" sz="2700" kern="1200" dirty="0"/>
        </a:p>
      </dsp:txBody>
      <dsp:txXfrm rot="10800000">
        <a:off x="1689858" y="1042819"/>
        <a:ext cx="5913499" cy="801473"/>
      </dsp:txXfrm>
    </dsp:sp>
    <dsp:sp modelId="{20C937DA-07E8-439A-951A-33DE403917D3}">
      <dsp:nvSpPr>
        <dsp:cNvPr id="0" name=""/>
        <dsp:cNvSpPr/>
      </dsp:nvSpPr>
      <dsp:spPr>
        <a:xfrm>
          <a:off x="1222791" y="1042819"/>
          <a:ext cx="801473" cy="801473"/>
        </a:xfrm>
        <a:prstGeom prst="ellipse">
          <a:avLst/>
        </a:prstGeom>
        <a:blipFill rotWithShape="0">
          <a:blip xmlns:r="http://schemas.openxmlformats.org/officeDocument/2006/relationships" r:embed="rId2"/>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7E65B7-287B-4446-82D4-6FBA1EFC5530}">
      <dsp:nvSpPr>
        <dsp:cNvPr id="0" name=""/>
        <dsp:cNvSpPr/>
      </dsp:nvSpPr>
      <dsp:spPr>
        <a:xfrm rot="10800000">
          <a:off x="1689858" y="2083539"/>
          <a:ext cx="5913499" cy="801473"/>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428" tIns="102870" rIns="192024" bIns="102870" numCol="1" spcCol="1270" anchor="ctr" anchorCtr="0">
          <a:noAutofit/>
        </a:bodyPr>
        <a:lstStyle/>
        <a:p>
          <a:pPr lvl="0" algn="ctr" defTabSz="1200150">
            <a:lnSpc>
              <a:spcPct val="90000"/>
            </a:lnSpc>
            <a:spcBef>
              <a:spcPct val="0"/>
            </a:spcBef>
            <a:spcAft>
              <a:spcPct val="35000"/>
            </a:spcAft>
          </a:pPr>
          <a:r>
            <a:rPr lang="fr-FR" sz="2700" kern="1200" dirty="0" smtClean="0"/>
            <a:t>Objet et progrès</a:t>
          </a:r>
          <a:endParaRPr lang="fr-FR" sz="2700" kern="1200" dirty="0"/>
        </a:p>
      </dsp:txBody>
      <dsp:txXfrm rot="10800000">
        <a:off x="1689858" y="2083539"/>
        <a:ext cx="5913499" cy="801473"/>
      </dsp:txXfrm>
    </dsp:sp>
    <dsp:sp modelId="{74A72965-E774-49FA-B435-220A2736062B}">
      <dsp:nvSpPr>
        <dsp:cNvPr id="0" name=""/>
        <dsp:cNvSpPr/>
      </dsp:nvSpPr>
      <dsp:spPr>
        <a:xfrm>
          <a:off x="1289121" y="2083539"/>
          <a:ext cx="801473" cy="801473"/>
        </a:xfrm>
        <a:prstGeom prst="ellipse">
          <a:avLst/>
        </a:prstGeom>
        <a:blipFill rotWithShape="0">
          <a:blip xmlns:r="http://schemas.openxmlformats.org/officeDocument/2006/relationships" r:embed="rId3"/>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9A0281-FE54-4CA9-8867-D6C18C829846}">
      <dsp:nvSpPr>
        <dsp:cNvPr id="0" name=""/>
        <dsp:cNvSpPr/>
      </dsp:nvSpPr>
      <dsp:spPr>
        <a:xfrm rot="10800000">
          <a:off x="1689858" y="3124258"/>
          <a:ext cx="5913499" cy="801473"/>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428" tIns="102870" rIns="192024" bIns="102870" numCol="1" spcCol="1270" anchor="ctr" anchorCtr="0">
          <a:noAutofit/>
        </a:bodyPr>
        <a:lstStyle/>
        <a:p>
          <a:pPr lvl="0" algn="ctr" defTabSz="1200150">
            <a:lnSpc>
              <a:spcPct val="90000"/>
            </a:lnSpc>
            <a:spcBef>
              <a:spcPct val="0"/>
            </a:spcBef>
            <a:spcAft>
              <a:spcPct val="35000"/>
            </a:spcAft>
          </a:pPr>
          <a:r>
            <a:rPr lang="fr-FR" sz="2700" kern="1200" dirty="0" smtClean="0"/>
            <a:t>Les gadgets</a:t>
          </a:r>
          <a:endParaRPr lang="fr-FR" sz="2700" kern="1200" dirty="0"/>
        </a:p>
      </dsp:txBody>
      <dsp:txXfrm rot="10800000">
        <a:off x="1689858" y="3124258"/>
        <a:ext cx="5913499" cy="801473"/>
      </dsp:txXfrm>
    </dsp:sp>
    <dsp:sp modelId="{1C8FE627-6AE5-4264-A1ED-0E679EE737C0}">
      <dsp:nvSpPr>
        <dsp:cNvPr id="0" name=""/>
        <dsp:cNvSpPr/>
      </dsp:nvSpPr>
      <dsp:spPr>
        <a:xfrm>
          <a:off x="1289121" y="3124258"/>
          <a:ext cx="801473" cy="801473"/>
        </a:xfrm>
        <a:prstGeom prst="ellipse">
          <a:avLst/>
        </a:prstGeom>
        <a:blipFill rotWithShape="0">
          <a:blip xmlns:r="http://schemas.openxmlformats.org/officeDocument/2006/relationships" r:embed="rId4"/>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F034BE-5B3B-4BB4-849E-0C316A01D22F}">
      <dsp:nvSpPr>
        <dsp:cNvPr id="0" name=""/>
        <dsp:cNvSpPr/>
      </dsp:nvSpPr>
      <dsp:spPr>
        <a:xfrm rot="10800000">
          <a:off x="1689858" y="4164978"/>
          <a:ext cx="5913499" cy="801473"/>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428" tIns="102870" rIns="192024" bIns="102870" numCol="1" spcCol="1270" anchor="ctr" anchorCtr="0">
          <a:noAutofit/>
        </a:bodyPr>
        <a:lstStyle/>
        <a:p>
          <a:pPr lvl="0" algn="ctr" defTabSz="1200150">
            <a:lnSpc>
              <a:spcPct val="90000"/>
            </a:lnSpc>
            <a:spcBef>
              <a:spcPct val="0"/>
            </a:spcBef>
            <a:spcAft>
              <a:spcPct val="35000"/>
            </a:spcAft>
          </a:pPr>
          <a:r>
            <a:rPr lang="fr-FR" sz="2700" kern="1200" dirty="0" smtClean="0"/>
            <a:t>Les objets et l’art</a:t>
          </a:r>
          <a:endParaRPr lang="fr-FR" sz="2700" kern="1200" dirty="0"/>
        </a:p>
      </dsp:txBody>
      <dsp:txXfrm rot="10800000">
        <a:off x="1689858" y="4164978"/>
        <a:ext cx="5913499" cy="801473"/>
      </dsp:txXfrm>
    </dsp:sp>
    <dsp:sp modelId="{98ADA049-E3FC-4F8E-BFAC-8B454A566E74}">
      <dsp:nvSpPr>
        <dsp:cNvPr id="0" name=""/>
        <dsp:cNvSpPr/>
      </dsp:nvSpPr>
      <dsp:spPr>
        <a:xfrm>
          <a:off x="1289121" y="4164978"/>
          <a:ext cx="801473" cy="801473"/>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0C3DEA3-19EC-4A82-839A-153E36FB842C}">
      <dsp:nvSpPr>
        <dsp:cNvPr id="0" name=""/>
        <dsp:cNvSpPr/>
      </dsp:nvSpPr>
      <dsp:spPr>
        <a:xfrm rot="10800000">
          <a:off x="1742951" y="2631"/>
          <a:ext cx="5913499" cy="1013842"/>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076" tIns="106680" rIns="199136" bIns="106680" numCol="1" spcCol="1270" anchor="ctr" anchorCtr="0">
          <a:noAutofit/>
        </a:bodyPr>
        <a:lstStyle/>
        <a:p>
          <a:pPr lvl="0" algn="ctr" defTabSz="1244600">
            <a:lnSpc>
              <a:spcPct val="90000"/>
            </a:lnSpc>
            <a:spcBef>
              <a:spcPct val="0"/>
            </a:spcBef>
            <a:spcAft>
              <a:spcPct val="35000"/>
            </a:spcAft>
          </a:pPr>
          <a:r>
            <a:rPr lang="fr-FR" sz="2800" kern="1200" dirty="0" smtClean="0"/>
            <a:t>Qualité et esthétique de l’objet</a:t>
          </a:r>
          <a:endParaRPr lang="fr-FR" sz="2800" kern="1200" dirty="0"/>
        </a:p>
      </dsp:txBody>
      <dsp:txXfrm rot="10800000">
        <a:off x="1742951" y="2631"/>
        <a:ext cx="5913499" cy="1013842"/>
      </dsp:txXfrm>
    </dsp:sp>
    <dsp:sp modelId="{FCA809EA-C00F-485E-9B9D-5AB5F535D768}">
      <dsp:nvSpPr>
        <dsp:cNvPr id="0" name=""/>
        <dsp:cNvSpPr/>
      </dsp:nvSpPr>
      <dsp:spPr>
        <a:xfrm>
          <a:off x="1080121" y="2631"/>
          <a:ext cx="1013842" cy="1013842"/>
        </a:xfrm>
        <a:prstGeom prst="ellipse">
          <a:avLst/>
        </a:prstGeom>
        <a:blipFill rotWithShape="0">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ED3197-64CB-48A7-A947-7481FAC7762B}">
      <dsp:nvSpPr>
        <dsp:cNvPr id="0" name=""/>
        <dsp:cNvSpPr/>
      </dsp:nvSpPr>
      <dsp:spPr>
        <a:xfrm rot="10800000">
          <a:off x="1742951" y="1319113"/>
          <a:ext cx="5913499" cy="1013842"/>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076" tIns="106680" rIns="199136" bIns="106680" numCol="1" spcCol="1270" anchor="ctr" anchorCtr="0">
          <a:noAutofit/>
        </a:bodyPr>
        <a:lstStyle/>
        <a:p>
          <a:pPr lvl="0" algn="ctr" defTabSz="1244600">
            <a:lnSpc>
              <a:spcPct val="90000"/>
            </a:lnSpc>
            <a:spcBef>
              <a:spcPct val="0"/>
            </a:spcBef>
            <a:spcAft>
              <a:spcPct val="35000"/>
            </a:spcAft>
          </a:pPr>
          <a:r>
            <a:rPr lang="fr-FR" sz="2800" kern="1200" dirty="0" smtClean="0"/>
            <a:t>Marque et fonction sociale de l’objet</a:t>
          </a:r>
          <a:endParaRPr lang="fr-FR" sz="2800" kern="1200" dirty="0"/>
        </a:p>
      </dsp:txBody>
      <dsp:txXfrm rot="10800000">
        <a:off x="1742951" y="1319113"/>
        <a:ext cx="5913499" cy="1013842"/>
      </dsp:txXfrm>
    </dsp:sp>
    <dsp:sp modelId="{20C937DA-07E8-439A-951A-33DE403917D3}">
      <dsp:nvSpPr>
        <dsp:cNvPr id="0" name=""/>
        <dsp:cNvSpPr/>
      </dsp:nvSpPr>
      <dsp:spPr>
        <a:xfrm>
          <a:off x="1152124" y="1319113"/>
          <a:ext cx="1013842" cy="1013842"/>
        </a:xfrm>
        <a:prstGeom prst="ellipse">
          <a:avLst/>
        </a:prstGeom>
        <a:blipFill rotWithShape="0">
          <a:blip xmlns:r="http://schemas.openxmlformats.org/officeDocument/2006/relationships" r:embed="rId2"/>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7E65B7-287B-4446-82D4-6FBA1EFC5530}">
      <dsp:nvSpPr>
        <dsp:cNvPr id="0" name=""/>
        <dsp:cNvSpPr/>
      </dsp:nvSpPr>
      <dsp:spPr>
        <a:xfrm rot="10800000">
          <a:off x="1742951" y="2635595"/>
          <a:ext cx="5913499" cy="1013842"/>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076" tIns="106680" rIns="199136" bIns="106680" numCol="1" spcCol="1270" anchor="ctr" anchorCtr="0">
          <a:noAutofit/>
        </a:bodyPr>
        <a:lstStyle/>
        <a:p>
          <a:pPr lvl="0" algn="ctr" defTabSz="1244600">
            <a:lnSpc>
              <a:spcPct val="90000"/>
            </a:lnSpc>
            <a:spcBef>
              <a:spcPct val="0"/>
            </a:spcBef>
            <a:spcAft>
              <a:spcPct val="35000"/>
            </a:spcAft>
          </a:pPr>
          <a:r>
            <a:rPr lang="fr-FR" sz="2800" kern="1200" dirty="0" smtClean="0"/>
            <a:t>Publicité et mode des objets</a:t>
          </a:r>
          <a:endParaRPr lang="fr-FR" sz="2800" kern="1200" dirty="0"/>
        </a:p>
      </dsp:txBody>
      <dsp:txXfrm rot="10800000">
        <a:off x="1742951" y="2635595"/>
        <a:ext cx="5913499" cy="1013842"/>
      </dsp:txXfrm>
    </dsp:sp>
    <dsp:sp modelId="{74A72965-E774-49FA-B435-220A2736062B}">
      <dsp:nvSpPr>
        <dsp:cNvPr id="0" name=""/>
        <dsp:cNvSpPr/>
      </dsp:nvSpPr>
      <dsp:spPr>
        <a:xfrm>
          <a:off x="1236029" y="2635595"/>
          <a:ext cx="1013842" cy="1013842"/>
        </a:xfrm>
        <a:prstGeom prst="ellipse">
          <a:avLst/>
        </a:prstGeom>
        <a:blipFill rotWithShape="0">
          <a:blip xmlns:r="http://schemas.openxmlformats.org/officeDocument/2006/relationships" r:embed="rId3"/>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9A0281-FE54-4CA9-8867-D6C18C829846}">
      <dsp:nvSpPr>
        <dsp:cNvPr id="0" name=""/>
        <dsp:cNvSpPr/>
      </dsp:nvSpPr>
      <dsp:spPr>
        <a:xfrm rot="10800000">
          <a:off x="1742951" y="3952077"/>
          <a:ext cx="5913499" cy="1013842"/>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076" tIns="106680" rIns="199136" bIns="106680" numCol="1" spcCol="1270" anchor="ctr" anchorCtr="0">
          <a:noAutofit/>
        </a:bodyPr>
        <a:lstStyle/>
        <a:p>
          <a:pPr lvl="0" algn="ctr" defTabSz="1244600">
            <a:lnSpc>
              <a:spcPct val="90000"/>
            </a:lnSpc>
            <a:spcBef>
              <a:spcPct val="0"/>
            </a:spcBef>
            <a:spcAft>
              <a:spcPct val="35000"/>
            </a:spcAft>
          </a:pPr>
          <a:r>
            <a:rPr lang="fr-FR" sz="2800" kern="1200" dirty="0" smtClean="0"/>
            <a:t>Projection individuelle et collective</a:t>
          </a:r>
          <a:endParaRPr lang="fr-FR" sz="2800" kern="1200" dirty="0"/>
        </a:p>
      </dsp:txBody>
      <dsp:txXfrm rot="10800000">
        <a:off x="1742951" y="3952077"/>
        <a:ext cx="5913499" cy="1013842"/>
      </dsp:txXfrm>
    </dsp:sp>
    <dsp:sp modelId="{1C8FE627-6AE5-4264-A1ED-0E679EE737C0}">
      <dsp:nvSpPr>
        <dsp:cNvPr id="0" name=""/>
        <dsp:cNvSpPr/>
      </dsp:nvSpPr>
      <dsp:spPr>
        <a:xfrm>
          <a:off x="1236029" y="3952077"/>
          <a:ext cx="1013842" cy="1013842"/>
        </a:xfrm>
        <a:prstGeom prst="ellipse">
          <a:avLst/>
        </a:prstGeom>
        <a:blipFill rotWithShape="0">
          <a:blip xmlns:r="http://schemas.openxmlformats.org/officeDocument/2006/relationships" r:embed="rId4"/>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0C3DEA3-19EC-4A82-839A-153E36FB842C}">
      <dsp:nvSpPr>
        <dsp:cNvPr id="0" name=""/>
        <dsp:cNvSpPr/>
      </dsp:nvSpPr>
      <dsp:spPr>
        <a:xfrm rot="10800000">
          <a:off x="1742951" y="2631"/>
          <a:ext cx="5913499" cy="1013842"/>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076" tIns="156210" rIns="291592" bIns="156210" numCol="1" spcCol="1270" anchor="ctr" anchorCtr="0">
          <a:noAutofit/>
        </a:bodyPr>
        <a:lstStyle/>
        <a:p>
          <a:pPr lvl="0" algn="ctr" defTabSz="1822450">
            <a:lnSpc>
              <a:spcPct val="90000"/>
            </a:lnSpc>
            <a:spcBef>
              <a:spcPct val="0"/>
            </a:spcBef>
            <a:spcAft>
              <a:spcPct val="35000"/>
            </a:spcAft>
          </a:pPr>
          <a:r>
            <a:rPr lang="fr-FR" sz="4100" kern="1200" dirty="0" smtClean="0"/>
            <a:t>Les objets magiques</a:t>
          </a:r>
          <a:endParaRPr lang="fr-FR" sz="4100" kern="1200" dirty="0"/>
        </a:p>
      </dsp:txBody>
      <dsp:txXfrm rot="10800000">
        <a:off x="1742951" y="2631"/>
        <a:ext cx="5913499" cy="1013842"/>
      </dsp:txXfrm>
    </dsp:sp>
    <dsp:sp modelId="{FCA809EA-C00F-485E-9B9D-5AB5F535D768}">
      <dsp:nvSpPr>
        <dsp:cNvPr id="0" name=""/>
        <dsp:cNvSpPr/>
      </dsp:nvSpPr>
      <dsp:spPr>
        <a:xfrm>
          <a:off x="1080121" y="2631"/>
          <a:ext cx="1013842" cy="1013842"/>
        </a:xfrm>
        <a:prstGeom prst="ellipse">
          <a:avLst/>
        </a:prstGeom>
        <a:blipFill rotWithShape="0">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ED3197-64CB-48A7-A947-7481FAC7762B}">
      <dsp:nvSpPr>
        <dsp:cNvPr id="0" name=""/>
        <dsp:cNvSpPr/>
      </dsp:nvSpPr>
      <dsp:spPr>
        <a:xfrm rot="10800000">
          <a:off x="1742951" y="1319113"/>
          <a:ext cx="5913499" cy="1013842"/>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076" tIns="156210" rIns="291592" bIns="156210" numCol="1" spcCol="1270" anchor="ctr" anchorCtr="0">
          <a:noAutofit/>
        </a:bodyPr>
        <a:lstStyle/>
        <a:p>
          <a:pPr lvl="0" algn="ctr" defTabSz="1822450">
            <a:lnSpc>
              <a:spcPct val="90000"/>
            </a:lnSpc>
            <a:spcBef>
              <a:spcPct val="0"/>
            </a:spcBef>
            <a:spcAft>
              <a:spcPct val="35000"/>
            </a:spcAft>
          </a:pPr>
          <a:r>
            <a:rPr lang="fr-FR" sz="4100" kern="1200" dirty="0" smtClean="0"/>
            <a:t>Les objets du pouvoir</a:t>
          </a:r>
          <a:endParaRPr lang="fr-FR" sz="4100" kern="1200" dirty="0"/>
        </a:p>
      </dsp:txBody>
      <dsp:txXfrm rot="10800000">
        <a:off x="1742951" y="1319113"/>
        <a:ext cx="5913499" cy="1013842"/>
      </dsp:txXfrm>
    </dsp:sp>
    <dsp:sp modelId="{20C937DA-07E8-439A-951A-33DE403917D3}">
      <dsp:nvSpPr>
        <dsp:cNvPr id="0" name=""/>
        <dsp:cNvSpPr/>
      </dsp:nvSpPr>
      <dsp:spPr>
        <a:xfrm>
          <a:off x="1152124" y="1319113"/>
          <a:ext cx="1013842" cy="1013842"/>
        </a:xfrm>
        <a:prstGeom prst="ellipse">
          <a:avLst/>
        </a:prstGeom>
        <a:blipFill rotWithShape="0">
          <a:blip xmlns:r="http://schemas.openxmlformats.org/officeDocument/2006/relationships" r:embed="rId2"/>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7E65B7-287B-4446-82D4-6FBA1EFC5530}">
      <dsp:nvSpPr>
        <dsp:cNvPr id="0" name=""/>
        <dsp:cNvSpPr/>
      </dsp:nvSpPr>
      <dsp:spPr>
        <a:xfrm rot="10800000">
          <a:off x="1742951" y="2635595"/>
          <a:ext cx="5913499" cy="1013842"/>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076" tIns="156210" rIns="291592" bIns="156210" numCol="1" spcCol="1270" anchor="ctr" anchorCtr="0">
          <a:noAutofit/>
        </a:bodyPr>
        <a:lstStyle/>
        <a:p>
          <a:pPr lvl="0" algn="ctr" defTabSz="1822450">
            <a:lnSpc>
              <a:spcPct val="90000"/>
            </a:lnSpc>
            <a:spcBef>
              <a:spcPct val="0"/>
            </a:spcBef>
            <a:spcAft>
              <a:spcPct val="35000"/>
            </a:spcAft>
          </a:pPr>
          <a:r>
            <a:rPr lang="fr-FR" sz="4100" kern="1200" dirty="0" smtClean="0"/>
            <a:t>Les objets symboliques</a:t>
          </a:r>
          <a:endParaRPr lang="fr-FR" sz="4100" kern="1200" dirty="0"/>
        </a:p>
      </dsp:txBody>
      <dsp:txXfrm rot="10800000">
        <a:off x="1742951" y="2635595"/>
        <a:ext cx="5913499" cy="1013842"/>
      </dsp:txXfrm>
    </dsp:sp>
    <dsp:sp modelId="{74A72965-E774-49FA-B435-220A2736062B}">
      <dsp:nvSpPr>
        <dsp:cNvPr id="0" name=""/>
        <dsp:cNvSpPr/>
      </dsp:nvSpPr>
      <dsp:spPr>
        <a:xfrm>
          <a:off x="1236029" y="2635595"/>
          <a:ext cx="1013842" cy="1013842"/>
        </a:xfrm>
        <a:prstGeom prst="ellipse">
          <a:avLst/>
        </a:prstGeom>
        <a:blipFill rotWithShape="0">
          <a:blip xmlns:r="http://schemas.openxmlformats.org/officeDocument/2006/relationships" r:embed="rId3"/>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9A0281-FE54-4CA9-8867-D6C18C829846}">
      <dsp:nvSpPr>
        <dsp:cNvPr id="0" name=""/>
        <dsp:cNvSpPr/>
      </dsp:nvSpPr>
      <dsp:spPr>
        <a:xfrm rot="10800000">
          <a:off x="1742951" y="3952077"/>
          <a:ext cx="5913499" cy="1013842"/>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076" tIns="156210" rIns="291592" bIns="156210" numCol="1" spcCol="1270" anchor="ctr" anchorCtr="0">
          <a:noAutofit/>
        </a:bodyPr>
        <a:lstStyle/>
        <a:p>
          <a:pPr lvl="0" algn="ctr" defTabSz="1822450">
            <a:lnSpc>
              <a:spcPct val="90000"/>
            </a:lnSpc>
            <a:spcBef>
              <a:spcPct val="0"/>
            </a:spcBef>
            <a:spcAft>
              <a:spcPct val="35000"/>
            </a:spcAft>
          </a:pPr>
          <a:r>
            <a:rPr lang="fr-FR" sz="4100" kern="1200" dirty="0" smtClean="0"/>
            <a:t>Les objets totems</a:t>
          </a:r>
          <a:endParaRPr lang="fr-FR" sz="4100" kern="1200" dirty="0"/>
        </a:p>
      </dsp:txBody>
      <dsp:txXfrm rot="10800000">
        <a:off x="1742951" y="3952077"/>
        <a:ext cx="5913499" cy="1013842"/>
      </dsp:txXfrm>
    </dsp:sp>
    <dsp:sp modelId="{1C8FE627-6AE5-4264-A1ED-0E679EE737C0}">
      <dsp:nvSpPr>
        <dsp:cNvPr id="0" name=""/>
        <dsp:cNvSpPr/>
      </dsp:nvSpPr>
      <dsp:spPr>
        <a:xfrm>
          <a:off x="1236029" y="3952077"/>
          <a:ext cx="1013842" cy="1013842"/>
        </a:xfrm>
        <a:prstGeom prst="ellipse">
          <a:avLst/>
        </a:prstGeom>
        <a:blipFill rotWithShape="0">
          <a:blip xmlns:r="http://schemas.openxmlformats.org/officeDocument/2006/relationships" r:embed="rId4"/>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7ACD11-112B-4B9E-ACD7-7C6829677CAA}" type="datetimeFigureOut">
              <a:rPr lang="fr-FR" smtClean="0"/>
              <a:pPr/>
              <a:t>11/11/2014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AFA977-74CB-4857-8593-EBB53ADFB382}"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10</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11</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12</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13</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14</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15</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16</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17</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18</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19</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2</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20</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21</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22</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23</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24</a:t>
            </a:fld>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25</a:t>
            </a:fld>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26</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27</a:t>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28</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29</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3</a:t>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30</a:t>
            </a:fld>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31</a:t>
            </a:fld>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32</a:t>
            </a:fld>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33</a:t>
            </a:fld>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34</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4</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5</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6</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7</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8</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1AFA977-74CB-4857-8593-EBB53ADFB382}" type="slidenum">
              <a:rPr lang="fr-FR" smtClean="0"/>
              <a:pPr/>
              <a:t>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8E8A708A-3FE0-4395-89AE-D5BEB919E5F5}" type="datetimeFigureOut">
              <a:rPr lang="fr-FR" smtClean="0"/>
              <a:pPr/>
              <a:t>11/11/2014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B95E92D-7395-483F-A175-FBAFF8EA9AD0}"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E8A708A-3FE0-4395-89AE-D5BEB919E5F5}" type="datetimeFigureOut">
              <a:rPr lang="fr-FR" smtClean="0"/>
              <a:pPr/>
              <a:t>11/11/2014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B95E92D-7395-483F-A175-FBAFF8EA9AD0}"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E8A708A-3FE0-4395-89AE-D5BEB919E5F5}" type="datetimeFigureOut">
              <a:rPr lang="fr-FR" smtClean="0"/>
              <a:pPr/>
              <a:t>11/11/2014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B95E92D-7395-483F-A175-FBAFF8EA9AD0}"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E8A708A-3FE0-4395-89AE-D5BEB919E5F5}" type="datetimeFigureOut">
              <a:rPr lang="fr-FR" smtClean="0"/>
              <a:pPr/>
              <a:t>11/11/2014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B95E92D-7395-483F-A175-FBAFF8EA9AD0}"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8E8A708A-3FE0-4395-89AE-D5BEB919E5F5}" type="datetimeFigureOut">
              <a:rPr lang="fr-FR" smtClean="0"/>
              <a:pPr/>
              <a:t>11/11/2014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B95E92D-7395-483F-A175-FBAFF8EA9AD0}"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8E8A708A-3FE0-4395-89AE-D5BEB919E5F5}" type="datetimeFigureOut">
              <a:rPr lang="fr-FR" smtClean="0"/>
              <a:pPr/>
              <a:t>11/11/2014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B95E92D-7395-483F-A175-FBAFF8EA9AD0}"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8E8A708A-3FE0-4395-89AE-D5BEB919E5F5}" type="datetimeFigureOut">
              <a:rPr lang="fr-FR" smtClean="0"/>
              <a:pPr/>
              <a:t>11/11/2014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B95E92D-7395-483F-A175-FBAFF8EA9AD0}"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8E8A708A-3FE0-4395-89AE-D5BEB919E5F5}" type="datetimeFigureOut">
              <a:rPr lang="fr-FR" smtClean="0"/>
              <a:pPr/>
              <a:t>11/11/2014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B95E92D-7395-483F-A175-FBAFF8EA9AD0}"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E8A708A-3FE0-4395-89AE-D5BEB919E5F5}" type="datetimeFigureOut">
              <a:rPr lang="fr-FR" smtClean="0"/>
              <a:pPr/>
              <a:t>11/11/2014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B95E92D-7395-483F-A175-FBAFF8EA9AD0}"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8E8A708A-3FE0-4395-89AE-D5BEB919E5F5}" type="datetimeFigureOut">
              <a:rPr lang="fr-FR" smtClean="0"/>
              <a:pPr/>
              <a:t>11/11/2014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B95E92D-7395-483F-A175-FBAFF8EA9AD0}"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8E8A708A-3FE0-4395-89AE-D5BEB919E5F5}" type="datetimeFigureOut">
              <a:rPr lang="fr-FR" smtClean="0"/>
              <a:pPr/>
              <a:t>11/11/2014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B95E92D-7395-483F-A175-FBAFF8EA9AD0}"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8A708A-3FE0-4395-89AE-D5BEB919E5F5}" type="datetimeFigureOut">
              <a:rPr lang="fr-FR" smtClean="0"/>
              <a:pPr/>
              <a:t>11/11/2014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95E92D-7395-483F-A175-FBAFF8EA9AD0}"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notesSlide" Target="../notesSlides/notesSlide1.xml"/><Relationship Id="rId16"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5" Type="http://schemas.openxmlformats.org/officeDocument/2006/relationships/image" Target="../media/image1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jpeg"/></Relationships>
</file>

<file path=ppt/slides/_rels/slide1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7.gif"/><Relationship Id="rId5" Type="http://schemas.openxmlformats.org/officeDocument/2006/relationships/image" Target="../media/image46.jpeg"/><Relationship Id="rId4" Type="http://schemas.openxmlformats.org/officeDocument/2006/relationships/image" Target="../media/image15.jpeg"/><Relationship Id="rId9" Type="http://schemas.openxmlformats.org/officeDocument/2006/relationships/image" Target="../media/image50.jpeg"/></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5.jpeg"/><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15.jpeg"/><Relationship Id="rId7"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hyperlink" Target="http://www.francebleu.fr/economie/telephone-portable" TargetMode="External"/><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s>
</file>

<file path=ppt/slides/_rels/slide1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www.youtube.com/watch?v=1_NCq2gnQY8" TargetMode="External"/><Relationship Id="rId5" Type="http://schemas.openxmlformats.org/officeDocument/2006/relationships/image" Target="../media/image62.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5.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15.jpeg"/><Relationship Id="rId7" Type="http://schemas.openxmlformats.org/officeDocument/2006/relationships/image" Target="../media/image6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8.gif"/><Relationship Id="rId11" Type="http://schemas.openxmlformats.org/officeDocument/2006/relationships/image" Target="../media/image73.jpe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hyperlink" Target="http://fr.wikipedia.org/wiki/Marcel_Duchamp"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fr.wikipedia.org/wiki/1952" TargetMode="External"/><Relationship Id="rId5" Type="http://schemas.openxmlformats.org/officeDocument/2006/relationships/image" Target="../media/image75.jpeg"/><Relationship Id="rId4" Type="http://schemas.openxmlformats.org/officeDocument/2006/relationships/image" Target="../media/image74.jpeg"/></Relationships>
</file>

<file path=ppt/slides/_rels/slide17.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diagramQuickStyle" Target="../diagrams/quickStyle4.xml"/><Relationship Id="rId3" Type="http://schemas.openxmlformats.org/officeDocument/2006/relationships/image" Target="../media/image76.jpeg"/><Relationship Id="rId7" Type="http://schemas.openxmlformats.org/officeDocument/2006/relationships/image" Target="../media/image79.jpeg"/><Relationship Id="rId12" Type="http://schemas.openxmlformats.org/officeDocument/2006/relationships/diagramLayout" Target="../diagrams/layout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8.gif"/><Relationship Id="rId11" Type="http://schemas.openxmlformats.org/officeDocument/2006/relationships/diagramData" Target="../diagrams/data4.xml"/><Relationship Id="rId5" Type="http://schemas.openxmlformats.org/officeDocument/2006/relationships/image" Target="../media/image77.jpeg"/><Relationship Id="rId15" Type="http://schemas.microsoft.com/office/2007/relationships/diagramDrawing" Target="../diagrams/drawing4.xml"/><Relationship Id="rId10" Type="http://schemas.openxmlformats.org/officeDocument/2006/relationships/image" Target="../media/image82.jpeg"/><Relationship Id="rId4" Type="http://schemas.openxmlformats.org/officeDocument/2006/relationships/image" Target="../media/image15.jpeg"/><Relationship Id="rId9" Type="http://schemas.openxmlformats.org/officeDocument/2006/relationships/image" Target="../media/image81.jpeg"/><Relationship Id="rId14" Type="http://schemas.openxmlformats.org/officeDocument/2006/relationships/diagramColors" Target="../diagrams/colors4.xml"/></Relationships>
</file>

<file path=ppt/slides/_rels/slide18.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15.jpeg"/><Relationship Id="rId7" Type="http://schemas.openxmlformats.org/officeDocument/2006/relationships/image" Target="../media/image9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 Id="rId9" Type="http://schemas.openxmlformats.org/officeDocument/2006/relationships/image" Target="../media/image92.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notesSlide" Target="../notesSlides/notesSlide2.xml"/><Relationship Id="rId16"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5" Type="http://schemas.openxmlformats.org/officeDocument/2006/relationships/image" Target="../media/image1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gif"/></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0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gif"/><Relationship Id="rId4" Type="http://schemas.openxmlformats.org/officeDocument/2006/relationships/image" Target="../media/image98.jpe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jpeg"/></Relationships>
</file>

<file path=ppt/slides/_rels/slide23.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5.jpeg"/><Relationship Id="rId7" Type="http://schemas.openxmlformats.org/officeDocument/2006/relationships/image" Target="../media/image107.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6.jpeg"/><Relationship Id="rId11" Type="http://schemas.openxmlformats.org/officeDocument/2006/relationships/image" Target="../media/image111.jpeg"/><Relationship Id="rId5" Type="http://schemas.openxmlformats.org/officeDocument/2006/relationships/image" Target="../media/image105.jpeg"/><Relationship Id="rId10" Type="http://schemas.openxmlformats.org/officeDocument/2006/relationships/image" Target="../media/image110.jpeg"/><Relationship Id="rId4" Type="http://schemas.openxmlformats.org/officeDocument/2006/relationships/image" Target="../media/image104.jpeg"/><Relationship Id="rId9" Type="http://schemas.openxmlformats.org/officeDocument/2006/relationships/image" Target="../media/image109.jpeg"/></Relationships>
</file>

<file path=ppt/slides/_rels/slide24.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5.jpeg"/><Relationship Id="rId7" Type="http://schemas.openxmlformats.org/officeDocument/2006/relationships/image" Target="../media/image115.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 Id="rId9" Type="http://schemas.openxmlformats.org/officeDocument/2006/relationships/image" Target="../media/image117.jpeg"/></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jpeg"/></Relationships>
</file>

<file path=ppt/slides/_rels/slide2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5.jpeg"/><Relationship Id="rId7" Type="http://schemas.openxmlformats.org/officeDocument/2006/relationships/diagramColors" Target="../diagrams/colors5.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29.jpeg"/><Relationship Id="rId4" Type="http://schemas.openxmlformats.org/officeDocument/2006/relationships/image" Target="../media/image128.jpeg"/></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30.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hyperlink" Target="http://fr.academic.ru/dic.nsf/frwiki/177318"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hyperlink" Target="http://fr.academic.ru/dic.nsf/frwiki/1726873" TargetMode="External"/><Relationship Id="rId5" Type="http://schemas.openxmlformats.org/officeDocument/2006/relationships/hyperlink" Target="http://fr.academic.ru/dic.nsf/frwiki/855666" TargetMode="External"/><Relationship Id="rId4" Type="http://schemas.openxmlformats.org/officeDocument/2006/relationships/image" Target="../media/image131.png"/></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41.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4.xml.rels><?xml version="1.0" encoding="UTF-8" standalone="yes"?>
<Relationships xmlns="http://schemas.openxmlformats.org/package/2006/relationships"><Relationship Id="rId8" Type="http://schemas.openxmlformats.org/officeDocument/2006/relationships/hyperlink" Target="http://commons.wikimedia.org/wiki/File:Braun_HF_1.jpg?uselang=fr" TargetMode="External"/><Relationship Id="rId13" Type="http://schemas.openxmlformats.org/officeDocument/2006/relationships/image" Target="../media/image21.jpeg"/><Relationship Id="rId18" Type="http://schemas.openxmlformats.org/officeDocument/2006/relationships/image" Target="../media/image25.jpeg"/><Relationship Id="rId3" Type="http://schemas.openxmlformats.org/officeDocument/2006/relationships/image" Target="../media/image16.jpeg"/><Relationship Id="rId7" Type="http://schemas.openxmlformats.org/officeDocument/2006/relationships/image" Target="../media/image18.jpeg"/><Relationship Id="rId12" Type="http://schemas.openxmlformats.org/officeDocument/2006/relationships/hyperlink" Target="http://commons.wikimedia.org/wiki/File:EdisonPhonograph.jpg?uselang=fr" TargetMode="External"/><Relationship Id="rId17" Type="http://schemas.openxmlformats.org/officeDocument/2006/relationships/image" Target="../media/image24.jpeg"/><Relationship Id="rId2" Type="http://schemas.openxmlformats.org/officeDocument/2006/relationships/notesSlide" Target="../notesSlides/notesSlide4.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0.jpeg"/><Relationship Id="rId5" Type="http://schemas.openxmlformats.org/officeDocument/2006/relationships/hyperlink" Target="http://commons.wikimedia.org/wiki/File:AK-47_type_II_Part_DM-ST-89-01131.jpg?uselang=fr" TargetMode="External"/><Relationship Id="rId15" Type="http://schemas.openxmlformats.org/officeDocument/2006/relationships/image" Target="../media/image22.jpeg"/><Relationship Id="rId10" Type="http://schemas.openxmlformats.org/officeDocument/2006/relationships/hyperlink" Target="http://commons.wikimedia.org/wiki/File:Colt_Paterson_1836.jpg?uselang=fr" TargetMode="External"/><Relationship Id="rId4" Type="http://schemas.openxmlformats.org/officeDocument/2006/relationships/image" Target="../media/image15.jpeg"/><Relationship Id="rId9" Type="http://schemas.openxmlformats.org/officeDocument/2006/relationships/image" Target="../media/image19.jpeg"/><Relationship Id="rId14" Type="http://schemas.openxmlformats.org/officeDocument/2006/relationships/hyperlink" Target="http://commons.wikimedia.org/wiki/File:Montgolfiere_1783.jpg?uselang=f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8.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5.jpeg"/><Relationship Id="rId7" Type="http://schemas.openxmlformats.org/officeDocument/2006/relationships/diagramQuickStyle" Target="../diagrams/quickStyle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6.jpeg"/><Relationship Id="rId4" Type="http://schemas.openxmlformats.org/officeDocument/2006/relationships/image" Target="../media/image35.jpeg"/><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7.jpeg"/><Relationship Id="rId7"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gif"/><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15.jpeg"/><Relationship Id="rId9"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3" cstate="screen"/>
          <a:srcRect/>
          <a:stretch>
            <a:fillRect/>
          </a:stretch>
        </p:blipFill>
        <p:spPr bwMode="auto">
          <a:xfrm>
            <a:off x="-1" y="0"/>
            <a:ext cx="9693284" cy="6858000"/>
          </a:xfrm>
          <a:prstGeom prst="rect">
            <a:avLst/>
          </a:prstGeom>
          <a:noFill/>
        </p:spPr>
      </p:pic>
      <p:pic>
        <p:nvPicPr>
          <p:cNvPr id="2062" name="Picture 14" descr="http://static.lexpress.fr/medias_8868/w_605,h_270,c_fill,g_north/rayon-supermarche-caddie-distribution_4540708.jpg"/>
          <p:cNvPicPr>
            <a:picLocks noChangeAspect="1" noChangeArrowheads="1"/>
          </p:cNvPicPr>
          <p:nvPr/>
        </p:nvPicPr>
        <p:blipFill>
          <a:blip r:embed="rId4" cstate="screen"/>
          <a:srcRect/>
          <a:stretch>
            <a:fillRect/>
          </a:stretch>
        </p:blipFill>
        <p:spPr bwMode="auto">
          <a:xfrm>
            <a:off x="755576" y="4286249"/>
            <a:ext cx="5762625" cy="2571751"/>
          </a:xfrm>
          <a:prstGeom prst="rect">
            <a:avLst/>
          </a:prstGeom>
          <a:ln>
            <a:noFill/>
          </a:ln>
          <a:effectLst>
            <a:softEdge rad="112500"/>
          </a:effectLst>
        </p:spPr>
      </p:pic>
      <p:pic>
        <p:nvPicPr>
          <p:cNvPr id="2054" name="Picture 6" descr="http://www.meilleurportabletactilepascher.com/wp-content/uploads/2014/06/portables.jpg"/>
          <p:cNvPicPr>
            <a:picLocks noChangeAspect="1" noChangeArrowheads="1"/>
          </p:cNvPicPr>
          <p:nvPr/>
        </p:nvPicPr>
        <p:blipFill>
          <a:blip r:embed="rId5" cstate="screen"/>
          <a:srcRect/>
          <a:stretch>
            <a:fillRect/>
          </a:stretch>
        </p:blipFill>
        <p:spPr bwMode="auto">
          <a:xfrm>
            <a:off x="0" y="0"/>
            <a:ext cx="5200650" cy="3905251"/>
          </a:xfrm>
          <a:prstGeom prst="rect">
            <a:avLst/>
          </a:prstGeom>
          <a:ln>
            <a:noFill/>
          </a:ln>
          <a:effectLst>
            <a:softEdge rad="112500"/>
          </a:effectLst>
        </p:spPr>
      </p:pic>
      <p:sp>
        <p:nvSpPr>
          <p:cNvPr id="2050" name="AutoShape 2" descr="data:image/jpeg;base64,/9j/4AAQSkZJRgABAQAAAQABAAD/2wCEAAkGBxQSEhUUEhQVFRUVFhgVFxgYExQXHBwYFBUXFxgWFBgYHCggGBolHBQUITEhJikrLi4uFx8zODMsNygtLisBCgoKDg0OGxAQGjckHyYvLDcsMC40LzE0LzUsLCwsLSwsNCwsLCwsLCwsLCwsLDQsLCwsLCwsLDQsLDQsLCwsLP/AABEIALcBEwMBIgACEQEDEQH/xAAcAAABBQEBAQAAAAAAAAAAAAAAAwQFBgcCAQj/xABDEAABAwIDBQUFBQYFBAMBAAABAAIDBBEFITEGEkFRYRNxgZGhByIyscEUM0Ji0SNDUnKC4VOS0vDxY6KywhYkNBX/xAAZAQEAAwEBAAAAAAAAAAAAAAAAAQMEAgX/xAArEQEAAgIBBAAFAwUBAAAAAAAAAQIDEQQSITFBBRMiMlEUcYEVM2GRwSP/2gAMAwEAAhEDEQA/ANu7Ich5I7Ich5LtCDjshyHkjshyHku0IOOyHIeSOyHIeS7Qg47Ich5I7Ich5LteXQc9kOQ8kdkOQ8lzLUNYLuc1o6kD5qFr9tKCH7yrgb07RpPkEE52Q5DyR2Q5DyVErfbBhcf79zz+SJ59SAFXq7290rfuqeaTq4sYPqUGudkOQ8l52TeQ8lgdb7fag37KkhZyL3vf8t1QlR7a8Udo6Fn8sI/9iUH0v2TeQ8kdk3kPJfMLPbJio/fMPfCz9FN4T7d6xhH2iGGVv5d6N3zI9EH0J2Q5DyR2Q5DyVR2O9o1FiFmxv7OU6xSWa7+ng7wVwug57Ich5I7Ich5LtCDjshyHkjshyHku0IOOyHIeSOyHIeS7Qg47Ich5I7Ich5LtCDjshyHkjshyHku0IOOyHIeSOyHIeS7Qg47Ich5I7Ich5LtCDjshyHkjshyHku0IOOyHIeS8SiEAvCVA7Z499jgDxbec9sbb6Auv7zuYABy7lntbik0pvJI53jYeDRkg1afE4mfFKwd72qLqdsKVn7ze/laT66LLnOSTnINEn9oMI+GOR3+UfVRNX7RZP3cTB/M4n5WVLe5ISnLWyCx1W3VW7R7WfysH1uoTENqKg/eVMgv/ANQt+RUYxpF7vLu8AJCoia/4mh3K4BQVXa6cTSBwl38rOu8nMaaqB7EcXD5q7Yxh3aQuaxuYG8LN4juVTgwWd9t2J+emVge4lTES5m0R5kykYBobpNTcOzMzjY7rTa/vO5cMr59NVKN2ElsCHb55NY8Zc95wAXUY7T6V25GOPMqihX+m9m1Q4AiNx8fU2GinKb2VvAu/db4XPqU6YidTMK55ddbiJlkgCWZSvd8LXHwK2Cj2IgDrPc4cCbAW62GfqpTF8AoaCn7YMlqsw20Q783G53W88iu5xxXzLmnJtk+yrHqHZ2qfZ7I3ADMOLg0AjiCTqtA2U9qdZQERVzX1EINg45vFuT9HjvTul2mpwDu0EDgBcg1bgedgOwF3dBxU1TyU9ZBvfZ3RA5GKb3h3tPLqomtXcXy+ZiGkbM7V0tezfppQ7m05Pb0c05hTa+cq/YWSJ4nw2V0bwb7u+Ra38D+XQ5dVPbM+2CameKfF4XAjLtWts4dXs0cPzN8iq5jTRExLcEJjhGLw1UYkp5WSsOjmkHwPI9CnyhIQhCAQhCAQhCAQhCAQhCAQhCAQhCCk+0jBPtTGjeLdxsjuYO7Y5jzWUNnmpH9lUNIGRF8yAdC0/iat12gZcD+WQebf7KsYvQQVEDG1BABDQ19wCHOAtYnrwQUdkwcAWkEHQp1Fhkj9ALcyQoTFsJnw+TMb0bjkR8Lv9Luil8B2h3NLOYTmDq3nZTGvbm29djiPAXk2JtbiAT5JT/4y++jj6f8ACtdNW77C+LdcOH6HkU4ocYLcpIje+oII8ktaKyx5M9qzq3ZVo9kDxAHeSUvHs5GP7NCtU+LAghsd+8ZKvQ0Mgkc+5946Xy7gFz87U9o2ovlv1RFYmYLUmzrHjJj3DS+QHzCicTwWOlZI91KRHEC4uNrAdOfmrLSvewktNvl5LrEquSRhY7cLXZOBYCCORvdd7t6l6URj8zX/AGZ4bsv2kbJN5rA9geGhlsnC4DjvHmNE2lgkp3EZAkZHIggcQlS8taAZd1rRYND7AAaABtsk3FTDvAdoHOOgHE95WjHjzeoljzX41p76j9ilTUySRbpfuOJAJDnMy5gtvn0TOhp3QkHt5pQRnd2ncHWBSrcXi3rWPHMjLLqpOmqowM2g30dqB4BeZzPh2OnVa1J799R7aOHyImOml9xCKMOZO7m7jpnwOV7nolqbDiL2aW8SRcAk6lSOJP3t0Aua3XfiDbaaOubnTlxSEFDG1zXumkNtAX7vnncjpdWcflVy01PaY9T5W/paYvHszOGt4m553t8lzRRROJF235a+pT/EJ43C8Zs7oC4Hv5KHmwZrzvt912p5LVimtqzFu0+pZ+T86kxOONx7hMiAAe6N4+I+irOKOpqkGGph3mi4DjdxaeYcMx3hSEeGSDLfNtNXHXxS0OCHkfABv6qOJSadUci0Wj10xMMWbLyskxbDTp/PVMd2ev2TrMPf9owudzgMy0GziORb8Mg6K47G+2hj3djiTOwkGXaAHcv+dpzZ8lYqbB3M0Fh1Kgdq9laSqFpgGv8AwyNNnX63+IdCk45mfpjs9Ol/pjq8+2rU1UyRofG5r2uFw5pBBHQhLL5sgixTA3F9M/tqfUgAuZb87NWHqMlpmxftcpa3djm/+tMcrOPuOP5H/Q2Vaxo6Fy14OYN10gEIQgEIQgEIQgEIQgEIQggNrXS9naE2dmdAdOB6Kp0le2eEwvjvJG0NfCbXc0Cxcy+o4hX6vbe3iPRVbaPZoSWliJY9ubXNyIP1HRBG7ONE9K+KYdoxr3sG+CDuNPu3vmHAcTnkqNj+zjoLz0zi+HeIJsbtIObZGnhyKveEYwSTBOAyfOxGTZPzN/N0S+FNDZp2ah4ZK4HMXfvNcLddwFBm+C48+J28w2d+JpzDh9VpWCY3FUt933Xge8y+Y6jmFTtp9k2Oc99HmY85IgCC380d/iHRVKkr3xuBBLXtOThl59UNNmllsTcW5WFyR+qbivZoA8+nysoTZ3a2OptHNZkvA6Nd3cj0U++lO/v7zrgWvvEZd64mtvSZ7msr5HfdxHzd80n9ruN0uBOhGdwc8jln3hN6rFadvxyhx4/E9N248x2UMM0n8sdh6LmPpne09O40bVeB3cXMub8CTl3JNuFvJuRnzNhrkbWClaV9a94tROay+ZdI1uXOx17k/qg5pcwgtJBz5X4tvlkvQx/FMmumJ28nN8Jw3v1Tv+EBFgh42Hc0n52T6mp2xZF4A6uA8hdQ+Iuexu7K59gbiVu86/HdeC6zeWighVybwLXG40IyPpmoy582Sv1T2Xcfh8fDfdI7/wAr/FHG4e6WkXsbHTpl9Up2cbRm7cHd3cfBUOnfUb/aN3946k8ejr6q1Ukz3t/assTqNQfP5LN0xE7bYlNA04a1znizvhJPI811W1UTAd3PdtezSddOIv4KBZhYbfsyWjXd/DfuTlrZMyXG/MAfNXR8ry1R8klPjRjlDHscAQC140zzFxqF7W1tSCHwva4cWOGt+LXDQr37Nc3dn3uv8rJaNganza1ndYZuRGPJGq9kecVqHM3f2gdxO4HnPLu9E1qaV8jCyRpdvWzkIFt06tA0PVThkC47Qcld+stH2xEPJ/p0WndrzJjhNLJELF928BmbeJGih9pdg6equ9gEMpz3mgbpP52aeIsVZDOkzULLe83t1S9DFjjHWK1UDDdp8UwNwZLeam0AcS5lvyP1YehyWvbHe0ijxCzWP7KY/upLA9dw6O8FWZ3hwLXAOByIIBHiFR8f2GjeS+lPZPGYbezb/lOrSuFsS+kAV6vnXZr2oV2HOEFcx00Yy94/tAPyP0eOh81tmzG11LXs3qaUOP4mH3Xt6Oac0SnkIQgEIQgEIQgEIQgQqo7i/LNNnOO6N218v+FIJtNDbMacR9QgrWPYAypZvAWIzyyLXDi08Cq5g1X9nmcypFpJCAJiTZ+6LNa7g13oVoULN0HO9ySobGMGbUMcHNBPEc+RHVBC7oZVxuBO9I1zCL6hg3gfD6qO2t2PZUgyQgNm4t0a/wDRybwH7JOw1Ic9jQWRykklgd+F44jhdXFrgRcG4OYP1QfPtdA+Jxa4EOacwbggq07J+0AstDVklmjZOLej+Y6q/wC0mzcVY33vdlA92QD0fzCxjaLZ+SCQskbuuGnJw5tPEINvwwQMs4RRua73g9rGk553vxCmHY3E3if6Wn/YXz1srtjLQu7N93w3zYdW34s/RazQYvFURiSFwe0+h5OHArPfj1tO3UWWSfaEDSMnvc0eguVF4jij5hulrQL62cSO4myjMNrN0uNU9gafhDRpbwzVZr8Wne5zxGexYTdwuAQCBcjTiMlnpWd7xY5snNEUifqjcelu3QcnEHok20zG6ADwBURS0nbxsDJWhgz90e8XcS463ztbgnVSwxAAv3u/XJTi5szbpvXSMeHLaOrXZKRNbfd3jf8AhGR8QNFy2qg3t0SNLuNjvWyOpAtw+Sgppt4Z3vYgOBs6xytfiLX1UfHQMza0zNvnnK06d4W9ylp8fja7J5/lIIOl8rtHcnEOKNeLg6qvQYSxrg9798g3Acd4eIaLFSc1Tvj3nEngAGtAtpbkOgRGoSZqFwahRkL87OcG9Tf6JJ1UM8+7+6GoSjqhJOqE1p4nyNu0AC9t4uA8Eu3Dv4pQOjQSraYcl+8Qz5eXhxTq9oh46pSTqpKTRQs909o5xNtQO/IKHr7szAO711Vn6XJMTMR4Vf1DB1RWZ8pJspcbNBd3An5J3DhdQ/SJw78h6rvB9oZgwMdHYAWDhZuXUKcp690nxAkcCDx6heJyfiHyL9Nq6/z6e3h4sZK9cWVnF9l5HsIlYyQfw7wJ8Ovcs4rcAkp5O0pZHsc05C5a8dA4a9xW4TtbYCV7QLG5Bz6W5+KgaympnXLiX24hpJ8eCyV+Lz166dx/h3bi4+mdW7oLZD2zywkQ4iwvAy7VrbPH87Pxd4W0YNjcFXGJKeVkrTxab26Eag96+f8AFsEjlBu0jkRr0VYaKnDZBLTzFh5tcAT0eziF7dbRaNwwTGn1whYzsX7amP3Y8QaI3ads0e6f526t79Fr9HVslaHxua9rhcOaQQe4rpBdCEIBCEIBCEIG80XFviP06ptDfeJ4WA8r3Uim80PFviOf90ENieHtn3muaNMuRHVUy8uHvIO8+mvmNXR9W829FoN7vb4/8LivoGytsRnb/d+iCHpp2yND2ODmuFwQbhNsXwmKqj3Jm3/hcPiaebT9FBVVDNQPL4AXRk3kh4dXR8ip/DMRjnYHxm40PMHi1w4FBi+1+yL6d9nC7T8EgGR7+R6KsYdiU9DJvRuIH4m/hcOTh9V9KVdMyVhZI0PY7UH5jkeqyjbTYgwAvjBfCePFnR3TqgdYXjsNezLJ4HvMJzHVp4jqn1RTkx9kaiQxD8AaOBWPz08kDw+NxFjcOBzCt+BbXiWzJvdfoDwd+hVtM+SkarKq2Glp6pjutVNSsi+DezOe882PgEsJgNA2/O1z6pvRYlGy/aMDidCbkDwU5h2NUxaQ5xid+EsjBb42F1my5aRbd/Msubn/ACJ+VET/AMM2sleMmvI7rD9E0qi5hs9pbfmnktRK/wCGRjuvagehsm+K0B3R+3jeT+FlyR1vostudSPXh50fGb73NO37uKF8b778m7bQAa911O4VhDZrmJu/bXekt5gZqr01Gy9n3ce/5gKZwuSOF+/74NrAsfunuPML1OLnw3x7139barWy8jWTDbdfceJWiHZy2vZt4WbGXHzcq/tTgDmG7HMc3mLAjo5o170rW4qHi95COTpnH0bYKJrcYpY83TNbzADR/wCRJWumSkffPb8aZsuLkT/arMT+Zk0pcNkP7zc6AH/hO3tfGR7+gtfj4hV6t20pWklr3v5WBP8A3OsFDz7d/wCHCf63/wClcV5c4rf+f2/iWi3A/U4954iL/mF/+07zm7o+Fu6wBtrZWvc2942vdevDi2zmt1/G4XHWwvksqqtsal2jmR/ytF/N1yoqoxaWT45nu/qdbyCmedaI+mNK4+CY7TvJaZlqlfXxxn3powLab1vQ5qIk2vgZpI53Rgd88gs3Fl0Vgy6y/fG3rYMUYa9NJ7LvN7QCDeKLPm930AUVV7aVb8g8MB/hH6quoVdcVK9qwvm8z5Op8Umf8Urz/UR6BNTnrmhCschTezW1lXQODqaVzRfNh95h72/pZQiEH0Tsb7Y6ap3Y6oCmlOVybxuPR34e4rTmSAi4IIOhH0XxOtf9hO1UzZxRSOLoXtcY94/A5ovZv5SL5dyDe0Ly6EHqEIQCEIQN5oeLdePVJtddPEhPDfMa/PoUDOspGyCx14FULFsHlpZTNTfF+OP8MgHyPVaG11+/iFzUQB4sUFUwfFmVDN5mRGTmH4mnkR9U+cAQQQCDkQdCORUHj+z72SdtAdyUaEfC8fwvHFK4Jjgnux47OZvxMP8A5M5hBTttNhrB0tM27NXR8W8yzmFk+I4YWm7F9PgqobW7FsqLyQAMl1LdGv8ADg5BjmCbROYQ2XMA5E8uRV4hnBs5liDnpcKjYzgxa5wLS17cnNIsbjmoUzyNG6XPAHDeIHgFXkxUyRq0bU5sGPNXpvG2rnE4237WQNFuBaDfrdMZtrqNn8Uh7y76ALMCvbKunFxU8VUY/h/Hx+KrzW7etP3UFrcyG+YFz6qGqdr6h2hazubc+ZUAvbK+IiPDXWla+IO6nFZpPjlef6iB5BNNV6vQFLoWXpGWS9QgQjbdwBNrmxJ4dSnstEGu3bPdfQgCx6jW6RITmmrXM+GwQSVDs6cpDfduPdcLG/XmFLYjhDOxc51mlouD15dVAjHZvwkD+m/zSFRJNKffLnd5sPLRAzQnTaE8SB6pZlE3jcoI9dNYToCfBWPD9n5pfuqd7uoYbf5jkrHQ+z2rf8fZxD8z7nybdBnzaN54W7yl2Ydzd5BaxRezWMffTud0Y0NHm5TNPspQQ5mJpI4yPLvQm3ogxujwsONmtLj0Fz5BXrYjA5IKyGRzCwl7WNByPvOG84/0gi3VX2jxqkieyJpY0vIa0MjsLnS5AyXbxvYhTj/qX/yscfog0NC9QgEIQgEIQgEIQgQngvmMj8+hSLHX6HiE9SM8N8xkRx+hQN5og4WcLqm7TbN71nsJZI3Nkg1B5FXNj75HIjUIewEWIuEFCwTGy53YVA3J2+TwPxM69FOpptNs22Rt8wQbseMnNI0zULhmNvieIKzJ2jJdGv6O5O+aD3bTAYqiF0hFpWNu1w1PJruaxzHcCfG4slYY5Bw+rTxC3jGT+wk7vqEti+z8NbFuStzA914+Jp6H6IPluaAsNik1f9stk5qR5D27zfwvANiOvVUmdjWnMW9PQoG4XqUaxp0J8gl2Ud+J8kDULpPhRtGp9VJ0GBSy/cwSP6tjcR52QQDWE6ApRtK49Ff6H2c1j/iayIfneL+TbqwUPsuYPvqhx6RsA9XfogyZtDzKcQUAJs1pcegLitgfgWE0f33Z7w/xZiT/AJAR8kjJt7QU4IgjJt/hwiMf5n2QUSg2Qq5Pgp3Ac3WYPVWGh9mUx++mjZ0aC8+eQSOJe1p5+6iY3q9zpD5NsPVVmu2/rJdJngcmBrB/2je9UGjQ7DUMAvO8vt/G8MHkF0ccwql+7EVx/hx9of8ANb6rJoaesqnXZHJIee65583XKnqP2b18tjIBGPzvA/7Rc+iCw4h7W2DKGBx5F7g0eQurDsNtFLWRSSSNaN19mhnK17Z6lVyh9lDAL1FQT0jb/wCzsvRT+GS0OGsdG2obYu3rOe17tLWs0dEE/idQ7snOjjeH2yabb1zy8DdVuPBKp5u7civxe/ePk39UlWe0anGUbZJT/Lug+efomI2oxCoyp6XcH8Tmk+rrD0UaFnwfY9jJWzSyukcw3A3Q1oI465qb2dYyetMjXtPY3yBv7zgRrpkCVR6fZvEKn/8AVUuaw6ta63hZtgr5sxg7KbcZCLAEXPPPO6kXhC8Qg9QhCAQhCAQhCAQhCBGeDezGRGh+ibtfwIsR/u4T5Izwb3QjQoEXC+qru0GAslYWubvMPmOoVga/OxyI/wB3C6QZNU1ktGx0E93xOG7FLxbnk1/TqtEojcAjMEcEhjeDskY4FoLDqOV+Sp1JXS4W7deHS0hOR1dF/qaguG0FjC4EXFtDmsVxNzWuI7ONwvo6Nrh6rX8TxCOamMkT2vYRq038DyPRY5i59896hMOaWiglNjTxNvxYHN+tlccF2CpH2LmuPTeFvkqng/xBans+fdCJmCseE0FIB+zhYRxcG39c02rNrKduTS538rcvWyjMZ2WqZp3vD4wxxuC4uJA4DdA4d64h2Fb+9ne7oxoYPM3KTLk5wfaptROYQwt90uB3gdOBHBTUc5JsY3tz+I23T3W8FD0uG0dA5z95sZIsTJJnbpdM6/b+ii/emQ8mNJ9TkkDLsT2Zq6mrndFDIbzSe9Y/xusQTlpbipWg9k9S/OaRkf8AUXHyA+qsE3tKkkypaVzuRcSfRo+qR+0YzVaAQNPJob87lSHNF7L6OLOeVz/FsY9blOXVGEUfwthLhyHau9bhMYvZ1NKd6qqXOJ1AJPzVgw32bUrLHs3SHm66CEqfaS0+7T08j+V7NHk26aDFcWqfu42xA8d36uv8lp9Ds2yMe7GxngFJMwxo1P0QZCNhayozqqpx6XJ/t6KZw72ZUzfiD5D1vZaQGxN4D5pzBKHC4yCCs4bslFH8ELG+AUzFhQGp8hZPnvyuM0iGvP8AuyDqGjjHAE9TddkftGjqvIKYg3JSkDCZL8AgkEIQgEIQgEIQgEIQgEIQgEIQgSnhDhyI0PJNWuN912R+fUJ+kp4Q4Z+B5IGk/wAJTDEsKDwbAEHVv6J5I4gFrtbefUJ2xBjmObEyMLn0Mjo3HVlyAen9lnmKsr4XETQOPUNv6t/RfT1bStcLkZ81CTUzeOfeAUHztQ7RujPvQu9R8wrfh/tLLBZtI5x6vP0atQ//AJMbvwMP9KcQ4A3gyMeCDM37fYlNlBSBt+O453q8geiRdhuM1X3kxiaeAduejLfNbDFgwGpA7gnDcPY3UX7ygx2i9loJvPM5542/XVWnC/Z1TR5iHePN+fzV/jDR8NvCy63kELSYC1gsGsb3BPBQMb8R8zZI1FQ7eIvxSbY3O0uUDztI26AeX6rh1fyC4ZQu42Hef0S7aBo1N+7JA1fVuP8AZJ7rncypC0beA+aPtN/haSgaNoXHWw7z+iewR7gtdeiKV3ANXbMOv8Tie5Bw+cc0n9ov8IJT+OiYOHnmnAFkEdHDI7X3R6p9DEGiwSiEAhCEAhCEAhCEAhCEAhCEAhCEAhCECNRAHix8DySEbyDuu14Hgf7p6k5og4WKBCp0UJNqpSdr2jP3hz4+KipM0HsOqladRUOqkoZWjUhB5O95JAvZJiledfUpy6taOqSNS53wtJQdQU+7xulchyCSFPK7Uhq7Zho/E4lAiZIxnYX7roFST8LSU/jpGDRo+aWAQRrYZXcmrtuHfxOJUghA3jo2D8IPfmlw2y9QgLIQhAIQhAIQhAIQhAIQhAIQhAIQhAIQhAIQhAIQhAIQhAJCSkY7VoXqECBwxnXzXow1nXzQhAsylYNGj5/NKgIQg9QhCAQhCAQhCAQhCAQhCAQhCAQhCAQhC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2056" name="Picture 8" descr="http://csimg.webmarchand.com/srv/FR/2902496468089/T/340x340/C/FFFFFF/url/lampe-merveilleuse-or.jpg"/>
          <p:cNvPicPr>
            <a:picLocks noChangeAspect="1" noChangeArrowheads="1"/>
          </p:cNvPicPr>
          <p:nvPr/>
        </p:nvPicPr>
        <p:blipFill>
          <a:blip r:embed="rId6" cstate="screen">
            <a:clrChange>
              <a:clrFrom>
                <a:srgbClr val="FFFFFF"/>
              </a:clrFrom>
              <a:clrTo>
                <a:srgbClr val="FFFFFF">
                  <a:alpha val="0"/>
                </a:srgbClr>
              </a:clrTo>
            </a:clrChange>
          </a:blip>
          <a:srcRect/>
          <a:stretch>
            <a:fillRect/>
          </a:stretch>
        </p:blipFill>
        <p:spPr bwMode="auto">
          <a:xfrm>
            <a:off x="0" y="2708920"/>
            <a:ext cx="3238500" cy="3238501"/>
          </a:xfrm>
          <a:prstGeom prst="rect">
            <a:avLst/>
          </a:prstGeom>
          <a:noFill/>
        </p:spPr>
      </p:pic>
      <p:pic>
        <p:nvPicPr>
          <p:cNvPr id="2064" name="Picture 16" descr="http://static.ladepeche.fr/content/media/image/zoom/2010/03/07/201003070595.jpg"/>
          <p:cNvPicPr>
            <a:picLocks noChangeAspect="1" noChangeArrowheads="1"/>
          </p:cNvPicPr>
          <p:nvPr/>
        </p:nvPicPr>
        <p:blipFill>
          <a:blip r:embed="rId7" cstate="screen"/>
          <a:srcRect/>
          <a:stretch>
            <a:fillRect/>
          </a:stretch>
        </p:blipFill>
        <p:spPr bwMode="auto">
          <a:xfrm>
            <a:off x="6228184" y="0"/>
            <a:ext cx="3225435" cy="2331640"/>
          </a:xfrm>
          <a:prstGeom prst="rect">
            <a:avLst/>
          </a:prstGeom>
          <a:ln>
            <a:noFill/>
          </a:ln>
          <a:effectLst>
            <a:softEdge rad="112500"/>
          </a:effectLst>
        </p:spPr>
      </p:pic>
      <p:pic>
        <p:nvPicPr>
          <p:cNvPr id="2060" name="Picture 12" descr="http://www.bubblefactory.fr/wp-content/uploads/2011/06/Pop-Shoes1-524x373.jpg"/>
          <p:cNvPicPr>
            <a:picLocks noChangeAspect="1" noChangeArrowheads="1"/>
          </p:cNvPicPr>
          <p:nvPr/>
        </p:nvPicPr>
        <p:blipFill>
          <a:blip r:embed="rId8" cstate="screen"/>
          <a:srcRect/>
          <a:stretch>
            <a:fillRect/>
          </a:stretch>
        </p:blipFill>
        <p:spPr bwMode="auto">
          <a:xfrm>
            <a:off x="5724128" y="3573016"/>
            <a:ext cx="2699792" cy="1921799"/>
          </a:xfrm>
          <a:prstGeom prst="rect">
            <a:avLst/>
          </a:prstGeom>
          <a:ln>
            <a:noFill/>
          </a:ln>
          <a:effectLst>
            <a:softEdge rad="112500"/>
          </a:effectLst>
        </p:spPr>
      </p:pic>
      <p:pic>
        <p:nvPicPr>
          <p:cNvPr id="2058" name="Picture 10" descr="http://upload.wikimedia.org/wikipedia/commons/thumb/4/45/Unico_Anello.jpg/220px-Unico_Anello.jpg"/>
          <p:cNvPicPr>
            <a:picLocks noChangeAspect="1" noChangeArrowheads="1"/>
          </p:cNvPicPr>
          <p:nvPr/>
        </p:nvPicPr>
        <p:blipFill>
          <a:blip r:embed="rId9" cstate="screen">
            <a:clrChange>
              <a:clrFrom>
                <a:srgbClr val="FFFFFF"/>
              </a:clrFrom>
              <a:clrTo>
                <a:srgbClr val="FFFFFF">
                  <a:alpha val="0"/>
                </a:srgbClr>
              </a:clrTo>
            </a:clrChange>
          </a:blip>
          <a:srcRect/>
          <a:stretch>
            <a:fillRect/>
          </a:stretch>
        </p:blipFill>
        <p:spPr bwMode="auto">
          <a:xfrm>
            <a:off x="4355976" y="188640"/>
            <a:ext cx="2095500" cy="2095501"/>
          </a:xfrm>
          <a:prstGeom prst="rect">
            <a:avLst/>
          </a:prstGeom>
          <a:noFill/>
        </p:spPr>
      </p:pic>
      <p:pic>
        <p:nvPicPr>
          <p:cNvPr id="2066" name="Picture 18" descr="http://www.idarterecicla.com/wp-content/uploads/06_blog_2014.06.09_03.jpg"/>
          <p:cNvPicPr>
            <a:picLocks noChangeAspect="1" noChangeArrowheads="1"/>
          </p:cNvPicPr>
          <p:nvPr/>
        </p:nvPicPr>
        <p:blipFill>
          <a:blip r:embed="rId10" cstate="screen"/>
          <a:srcRect/>
          <a:stretch>
            <a:fillRect/>
          </a:stretch>
        </p:blipFill>
        <p:spPr bwMode="auto">
          <a:xfrm>
            <a:off x="7812360" y="2852936"/>
            <a:ext cx="1907704" cy="1754939"/>
          </a:xfrm>
          <a:prstGeom prst="rect">
            <a:avLst/>
          </a:prstGeom>
          <a:ln>
            <a:noFill/>
          </a:ln>
          <a:effectLst>
            <a:softEdge rad="112500"/>
          </a:effectLst>
        </p:spPr>
      </p:pic>
      <p:pic>
        <p:nvPicPr>
          <p:cNvPr id="2052" name="Picture 4" descr="http://connaissances.c.o.pic.centerblog.net/v8ep3bc4.jpg"/>
          <p:cNvPicPr>
            <a:picLocks noChangeAspect="1" noChangeArrowheads="1"/>
          </p:cNvPicPr>
          <p:nvPr/>
        </p:nvPicPr>
        <p:blipFill>
          <a:blip r:embed="rId11" cstate="screen"/>
          <a:srcRect/>
          <a:stretch>
            <a:fillRect/>
          </a:stretch>
        </p:blipFill>
        <p:spPr bwMode="auto">
          <a:xfrm>
            <a:off x="1979712" y="2060848"/>
            <a:ext cx="5400600" cy="1728192"/>
          </a:xfrm>
          <a:prstGeom prst="rect">
            <a:avLst/>
          </a:prstGeom>
          <a:ln>
            <a:noFill/>
          </a:ln>
          <a:effectLst>
            <a:softEdge rad="112500"/>
          </a:effectLst>
        </p:spPr>
      </p:pic>
      <p:pic>
        <p:nvPicPr>
          <p:cNvPr id="2070" name="Picture 22" descr="http://www.la-veilleuse-graphique.fr/wp-content/uploads/2010/11/andy-warhol-soup.jpg"/>
          <p:cNvPicPr>
            <a:picLocks noChangeAspect="1" noChangeArrowheads="1"/>
          </p:cNvPicPr>
          <p:nvPr/>
        </p:nvPicPr>
        <p:blipFill>
          <a:blip r:embed="rId12" cstate="screen"/>
          <a:srcRect/>
          <a:stretch>
            <a:fillRect/>
          </a:stretch>
        </p:blipFill>
        <p:spPr bwMode="auto">
          <a:xfrm>
            <a:off x="1547664" y="0"/>
            <a:ext cx="2322371" cy="1412776"/>
          </a:xfrm>
          <a:prstGeom prst="rect">
            <a:avLst/>
          </a:prstGeom>
          <a:ln>
            <a:noFill/>
          </a:ln>
          <a:effectLst>
            <a:softEdge rad="112500"/>
          </a:effectLst>
        </p:spPr>
      </p:pic>
      <p:pic>
        <p:nvPicPr>
          <p:cNvPr id="2072" name="Picture 24" descr="http://www.iqrashop.com/images/saint-Coran-francais-arabe-transcription-phonetique-or.jpg"/>
          <p:cNvPicPr>
            <a:picLocks noChangeAspect="1" noChangeArrowheads="1"/>
          </p:cNvPicPr>
          <p:nvPr/>
        </p:nvPicPr>
        <p:blipFill>
          <a:blip r:embed="rId13" cstate="screen">
            <a:clrChange>
              <a:clrFrom>
                <a:srgbClr val="FFFFFF"/>
              </a:clrFrom>
              <a:clrTo>
                <a:srgbClr val="FFFFFF">
                  <a:alpha val="0"/>
                </a:srgbClr>
              </a:clrTo>
            </a:clrChange>
          </a:blip>
          <a:srcRect/>
          <a:stretch>
            <a:fillRect/>
          </a:stretch>
        </p:blipFill>
        <p:spPr bwMode="auto">
          <a:xfrm>
            <a:off x="0" y="5013176"/>
            <a:ext cx="1581554" cy="1610544"/>
          </a:xfrm>
          <a:prstGeom prst="rect">
            <a:avLst/>
          </a:prstGeom>
          <a:noFill/>
        </p:spPr>
      </p:pic>
      <p:pic>
        <p:nvPicPr>
          <p:cNvPr id="2080" name="Picture 32" descr="http://paroissesainteangele.org/wp-content/uploads/2014/02/chapelet-bois-marie-qui-defait-les-noeuds.jpg"/>
          <p:cNvPicPr>
            <a:picLocks noChangeAspect="1" noChangeArrowheads="1"/>
          </p:cNvPicPr>
          <p:nvPr/>
        </p:nvPicPr>
        <p:blipFill>
          <a:blip r:embed="rId14" cstate="screen">
            <a:clrChange>
              <a:clrFrom>
                <a:srgbClr val="FFFFFF"/>
              </a:clrFrom>
              <a:clrTo>
                <a:srgbClr val="FFFFFF">
                  <a:alpha val="0"/>
                </a:srgbClr>
              </a:clrTo>
            </a:clrChange>
          </a:blip>
          <a:srcRect/>
          <a:stretch>
            <a:fillRect/>
          </a:stretch>
        </p:blipFill>
        <p:spPr bwMode="auto">
          <a:xfrm>
            <a:off x="8100392" y="4581128"/>
            <a:ext cx="1779712" cy="1779712"/>
          </a:xfrm>
          <a:prstGeom prst="rect">
            <a:avLst/>
          </a:prstGeom>
          <a:noFill/>
        </p:spPr>
      </p:pic>
      <p:pic>
        <p:nvPicPr>
          <p:cNvPr id="2082" name="Picture 34" descr="http://p9.storage.canalblog.com/90/36/390872/62613957.jpg"/>
          <p:cNvPicPr>
            <a:picLocks noChangeAspect="1" noChangeArrowheads="1"/>
          </p:cNvPicPr>
          <p:nvPr/>
        </p:nvPicPr>
        <p:blipFill>
          <a:blip r:embed="rId15" cstate="screen">
            <a:clrChange>
              <a:clrFrom>
                <a:srgbClr val="FFFFFF"/>
              </a:clrFrom>
              <a:clrTo>
                <a:srgbClr val="FFFFFF">
                  <a:alpha val="0"/>
                </a:srgbClr>
              </a:clrTo>
            </a:clrChange>
          </a:blip>
          <a:srcRect/>
          <a:stretch>
            <a:fillRect/>
          </a:stretch>
        </p:blipFill>
        <p:spPr bwMode="auto">
          <a:xfrm>
            <a:off x="1403648" y="1124744"/>
            <a:ext cx="1556792" cy="1556792"/>
          </a:xfrm>
          <a:prstGeom prst="rect">
            <a:avLst/>
          </a:prstGeom>
          <a:noFill/>
        </p:spPr>
      </p:pic>
      <p:sp>
        <p:nvSpPr>
          <p:cNvPr id="21" name="Rectangle 20"/>
          <p:cNvSpPr/>
          <p:nvPr/>
        </p:nvSpPr>
        <p:spPr>
          <a:xfrm>
            <a:off x="1115616" y="5534561"/>
            <a:ext cx="7812360" cy="132343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Ces objets qui nous envahissent : </a:t>
            </a:r>
          </a:p>
          <a:p>
            <a:pPr algn="ctr"/>
            <a:r>
              <a:rPr lang="fr-FR"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objets cultes et culte des objets</a:t>
            </a:r>
            <a:endParaRPr lang="fr-FR"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084" name="Picture 36" descr="http://scufgaming.wpengine.netdna-cdn.com/wp-content/uploads/2014/02/140211-FaZe_thumb-front.jpg"/>
          <p:cNvPicPr>
            <a:picLocks noChangeAspect="1" noChangeArrowheads="1"/>
          </p:cNvPicPr>
          <p:nvPr/>
        </p:nvPicPr>
        <p:blipFill>
          <a:blip r:embed="rId16" cstate="screen">
            <a:clrChange>
              <a:clrFrom>
                <a:srgbClr val="FFFFFF"/>
              </a:clrFrom>
              <a:clrTo>
                <a:srgbClr val="FFFFFF">
                  <a:alpha val="0"/>
                </a:srgbClr>
              </a:clrTo>
            </a:clrChange>
          </a:blip>
          <a:srcRect/>
          <a:stretch>
            <a:fillRect/>
          </a:stretch>
        </p:blipFill>
        <p:spPr bwMode="auto">
          <a:xfrm rot="2227123">
            <a:off x="7204147" y="2043184"/>
            <a:ext cx="1152128" cy="1473511"/>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33" name="Picture 13"/>
          <p:cNvPicPr>
            <a:picLocks noChangeAspect="1" noChangeArrowheads="1"/>
          </p:cNvPicPr>
          <p:nvPr/>
        </p:nvPicPr>
        <p:blipFill>
          <a:blip r:embed="rId3" cstate="screen"/>
          <a:srcRect/>
          <a:stretch>
            <a:fillRect/>
          </a:stretch>
        </p:blipFill>
        <p:spPr bwMode="auto">
          <a:xfrm>
            <a:off x="2627784" y="1484784"/>
            <a:ext cx="3392605" cy="2448272"/>
          </a:xfrm>
          <a:prstGeom prst="rect">
            <a:avLst/>
          </a:prstGeom>
          <a:noFill/>
          <a:ln w="9525">
            <a:noFill/>
            <a:miter lim="800000"/>
            <a:headEnd/>
            <a:tailEnd/>
          </a:ln>
        </p:spPr>
      </p:pic>
      <p:pic>
        <p:nvPicPr>
          <p:cNvPr id="6"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4" cstate="screen">
            <a:duotone>
              <a:schemeClr val="bg2">
                <a:shade val="45000"/>
                <a:satMod val="135000"/>
              </a:schemeClr>
              <a:prstClr val="white"/>
            </a:duotone>
          </a:blip>
          <a:srcRect/>
          <a:stretch>
            <a:fillRect/>
          </a:stretch>
        </p:blipFill>
        <p:spPr bwMode="auto">
          <a:xfrm>
            <a:off x="-1" y="0"/>
            <a:ext cx="9693284" cy="1196752"/>
          </a:xfrm>
          <a:prstGeom prst="rect">
            <a:avLst/>
          </a:prstGeom>
          <a:noFill/>
        </p:spPr>
      </p:pic>
      <p:sp>
        <p:nvSpPr>
          <p:cNvPr id="2" name="Titre 1"/>
          <p:cNvSpPr>
            <a:spLocks noGrp="1"/>
          </p:cNvSpPr>
          <p:nvPr>
            <p:ph type="title"/>
          </p:nvPr>
        </p:nvSpPr>
        <p:spPr/>
        <p:txBody>
          <a:bodyPr/>
          <a:lstStyle/>
          <a:p>
            <a:r>
              <a:rPr lang="fr-FR" dirty="0" smtClean="0">
                <a:solidFill>
                  <a:srgbClr val="FF0000"/>
                </a:solidFill>
              </a:rPr>
              <a:t>4- dématérialisation de l’objet</a:t>
            </a:r>
            <a:endParaRPr lang="fr-FR" dirty="0">
              <a:solidFill>
                <a:srgbClr val="FF0000"/>
              </a:solidFill>
            </a:endParaRPr>
          </a:p>
        </p:txBody>
      </p:sp>
      <p:sp>
        <p:nvSpPr>
          <p:cNvPr id="56322" name="AutoShape 2" descr="data:image/jpeg;base64,/9j/4AAQSkZJRgABAQAAAQABAAD/2wCEAAkGBxAPEA8PDxAQDRAPDg0QDxAQEA8QEA8PFBEWFhQVFBQYHCggGBolGxQVITEhJSkrLi4uFx8zODMsNygtLisBCgoKDg0OGBAQGiwcHBwrLC03LCwtLCwsLCwsLDA1MSwsLTAsMSwsLCssNywsLCwsLCwsKywsKysrKyssLDcrK//AABEIALcBEwMBIgACEQEDEQH/xAAcAAEAAgMBAQEAAAAAAAAAAAAAAQIDBAcFBgj/xABFEAACAQIDAwcJAwoFBQAAAAAAAQIDEQQFEgYhMRMiUXGBkaEHMkFSYXKxwdEUYpIjM0JDgoOissLwRFNjk+EkVHPS0//EABkBAQEBAQEBAAAAAAAAAAAAAAABAgMEBf/EACMRAQEAAgEEAwADAQAAAAAAAAABAhEDBBIxQRMhURRhcQX/2gAMAwEAAhEDEQA/APrwSLHqcQAACCxDAqxYklAQCbCwECxKJSAgguRYCjQsWsLAVsGXKgQSLACbgWJsBBIsLACCxAEAACAAAZUsRYBckiwQEgACwJAEWCJAAGHFV1ThKbu1FX3enoRlzacaUKdaD/JToQqXk9y3Xk79VjNulkLE2NPD5nTmrp7ulNSj13W43ITT4NMbNBBZogqCRNiUi1gqjRBdogCthYtYAVsQXIaAqLEouogUSLaTIoE6QMVhYy6SNIGOxFjLpIcQMLRDRm0kOIGEGTSRpAoCzRDRUVIJaFgJAAFwWsLEVUmxZInSBgxNHXCcPWi0Vyq2Jy505K7w1SdKSf8Aly+XOt2GzY1dnLU8ZicM90cVTc49GpXfzl3GM/DWLhVWrXwVapSjUnCVGpKDcZOLdnZN26VZnu5bt9iadlUUK0fvLTLvX0MnlTyx0caqlrRr003/AOSD0z8NJ8bY5tutZZ5QMLUsqmug/vc+Pet/gfU4LMaVZXpVIVF92Sfgfn5G1hasoO8JSi+mLcX3o1Mqmn6ESLnIsq2ux1Gy5Xlo+rVWrx4n1mX7f03ZYmhKn0zpPXHu4mu5Li+wsQ4mrl2c4XEfma9OT9VtRmv2XvPRdNr0FljOq12ipnlExuJpGNkpE2PFq7QJO0af4pfRHPPkxw8t44XLw9tRLxR8piNoq/6OiC9kbvxPLxGd4mX66aX3Xo/lsefLrcJ4m3fHpcq6G93Hd17jTxGaYen59anH2ak33I5tiKs5PnSlLrbkY5I8uX/RvqO06Oe6++rbU4SPCcqj+7CXzsaFfbOC8yjOXtnJR8EmfGJ+2/Vv+BmhBtebJ9lvicMuu5b707TpeKPpcLtXVqVKcdFOEHUgpWTb0uSvvb6DpSy6n0PvZxjC0JppqLTTTV2vQdnwtec4Qm1BaoRla7drq/Qduk58srlMra4dRx4zXbFXldP7y7TSx2CVNJpt3dt56fKVPVh+J/Q0sdX1cxxs4ve07q9j6GOVteSzTzdI0mXSQ0dmGFwKOBnsNIGq4FWjbcDHKBU01wZNBINMmkaTLpGkKxqJNjJYiwFLHk5rU5CvhcUv1dRRn7j4+Dl3ntaTQzzC8pQqxSu1HUuuO/6rtJSPD8tOU68M60Vd0KsKt16adR6Zdl3F/snFLH6QVOOPyympc7XQnh6j471HSm/B9p+dK1CUJShLdKEpQkuiUXZ+KOLopFG1Rh/fAxQj/wAG1Qj7PoBu4eH92bNuMP74FcPG/S+l30xRsxj1dkmaGB00+K3+h+ldTPTy/PMZh7KliJ2X6FR8rDulv8TUcCrQH22zO108RiY4bEQjGVaE3TqQk9DnHfbS1ubT6fQfYOBxWdSVOUK0PPozjVh03i727VdHasuxUcRRpV4b41acZr2XW9djui41mxVwPi8bgrTlapTa1StbW91+o+6xFoQlJptRi20uLSR8ViKlKUm06lm20rRVu27Pn9fyWXGR36eeXmzwvTUv1Q+bZheEh60n3L5HoNU/Vm+udvgijhD0QXa5y+LPmZcleqWvPdGmvb1ybJjCH6NO/VC/jY9FK3BRj7sYr4ImzfFt9pz7l20kpeim112ROmfRFdt/gbipl1T6EybGnCnP1l2I6Tsxi5VMPDVa8OZuvvUUrXPgZWXnOMPekl8T6bZLOMPaVFVoVKmrUoUm6srW3tqF7Hq6O2cv+xy5ZvF9dqPPxUec307zbVS/CM+2Lj/NY18U96VrNI+1x+Xjy8NXSQ0ZGgonZhhcSLGZxKSQFEg4lki2kDBoBn0kjYjQNBt8mOTJs01NAUDa5McmXZpraCHA2uTDpjZp4exktEsdgn+rnytNPo4O3Zo7zkvlMyz7PmNVpczEKOIju3XldTS/ai32nVsTL7LmeFrcIV4ulPou+bv7XB9h4nlqym9GjiYrfQqunJ/6dTh/El3nO+W45BBeETapLwS72Yaa9HsaNiPC/sg/wveFelhupO3Twv1Hp0439Lt0tqK7EeTRlv8A234x3G7Qr7l1IW6WTb3cHkarebVUX7Y38U/kXxexuLitUIxrr/TlzvwuzPLwuaum7ptH0WC20UErpyfWcflu3T43yOKwtSm9NWE6cuicXF+J9p5K8y5lbBSe+lLlaN/8qbd0upm7HbChWWmtShKL4qaUl3MZbQyyOIhiqDlh6kVJOMJPk5Rlxi4vh2WNTljN46+uxFHVCcemEl3o5XmGZ0aE5U6k1GcG1KO9tPqOq0cfRla0495+fNpqTjjcZFu7WKxG+7d06kmvCxw6nix5bLvw68Ev3Hvz2mw64a5dUPqYJ7Ww/Rozl1yjH4XPlVEsoP2nn/i8b0dr6Ce1tR+bRgva5yl8kYJ7T4p8HTh1QT8W2eVHDTfCLfYzKsDU9Vrr3fE3ODjnpdM9TPcVLjXkvdUY/BGrUxlWfnVasuuc2u65nhltSTtpaPRwuzFWe9tQXrNO3ibmGM9H08Fq/Hf1n3Xkdr6cwlD0VcJWXbGcGvC5p0djJNpKbatx0tb+hX4n1Wz2w1fC1IYihPRVjqSdWK06ZRafNtv4o6Y/0xnlj22bdNNLGLndhgwGDqxj/wBRU5ebd22lpXuqysbHJWPRhNfbwZfjAok6TOoE6De2WvpKOBt6A4DY09BOkzumWVMuzTBoBs6CSbGTQNBn0E6SbXTXcCOTNjSNI2aa/JkaDZ0kaRsfLbc4NywvKR86hUhUT9Nr6X8b9huZ1h1mWWyS3vE4VSj7KySlH+NI9jGYVVadSnLhUhKD7VY+c8n+Ibw1XDT/ADmFryjb7sm/6tZKrgmjrT6H6DJCVuy9u3ij6LbXKvs+OxFNK0ZVHVh7lTnfFtdh4TphVoT/AL9NvR2o2IVF07/rx7DScCrJZtZdPUVJy4GSOEkeTTryjwbR6FDO6sdzUJ+9H5o45cV9OuPJPbZ+zyReCmuFy1HaL1qFN9TnE24Z9S/7df7j+hj4smvkxThcyq03fe+swYuFKtUlWqUnOc2nLnSSbSS4LqPVyjNqFbEUaE6EaUa0nBVNWq0/0Vb2n309iqbXNlDf0xl8mPjyWcuMcezClFqKo0lRte7u5OX4rmfLcolVtz2vD4HS6+wlSW5Toaei0k+8yYXYupTe5Q69W74Dty/FvLP18jh9nYpc677WzajksFxV+9M+/wALsxTj+ck5vojeK7+J6uHy+lT8ynFPptd97NTjt8sXlc8wGz8nzqdGXvafmz6LL9lorn1vO9VNt29r9HYfU2JsbnHI53ktaGHy+lT8yEU+ni+9mxoM9hpOkc2DQRyZn0k6S7Gs6ZGg2dJXQNppr6RoM+gnSNmmu4DQbGgaRs019BJn0AbNJsTpLJE2IqlhYvYWAppIsZLCwGOx8ZhX9kzqpT4U8dS1ro12b/mhPvPt7HxflGoypfZMdDzsNXin7rakvGNv2grw/K1lu/D4lL1qE33yh/Uc2lTR3jazBLGYKqqa1OdOFajbe21aSt1rd2nIKuR4pccNXX7qf0KPBnAwTievWy2suNGquunNfI8+vh5LjCS64tAaUimovUsuO4wSkunxAyxqGanXNFyXSSp+0g9OVZ2Ti7Si1OD6JRd0foXY7N1jcHRrrjKC1romt0l3pn5rhVOmeRfPNFWrg5u0Z/laS9vCaXgwOx2JsWsLERWwsWsAKpE2JJArYFiAIsLFgBSwsXAFLDSWsBsVSFi1hYCtgXsAIsLF9IsFVsLF7CwFLCxewsBSx5e0+X/acHiKKV5Sptw9+DUo+KS7T17CwHLcl245DCUaU8PXlUopwd6NZJwXm2tHot3GaXlNgv8ADVfwV1/QdM7SS7HL5eVSmuOFr91Vf0GSPlKcoqay3Gzi72lGlVlFpe3QdLPntv8ANfsmX4monac4cjT6ddTm37E2+wbHwj8ruCfnYSq+ym/iQvKflkt0sHPtp0WcvrwWqy4JJf33GKpBLhYuh2bL9pMpxd1TwkJtK8o8hTlJejekjYrU8p3cpg6EL8NeHhG/VdHz3kHp3xGNl6mHox/HUk/6DsxBy94DJZfqML/txRnyrK8rjXhLDUqKrxfM5JT1dD3JnSbCw2MFBS0x1bnZXL2LtCxBSwL2FgKWJsWsLAUsTYtYmwFLCxewsBSxNi1hYClhYvYWApYmxaxFgIsCbAC1hYmxJBWwsWAFbCxYAVsLFgBWwsWPFzDaGFJyhCEq04tppbkmuKv/AMAexY5H5bM2vVw2Di/MjKvUXtlzafgp+B9bV2urrhhkutyfyRyLa3D43FYuviZ0r8pPm6ZxtGnFaYpXd+CNSfY+YrVOc+wxSqmxVynE3f5J/ih9RDZ/GS4Uv44fUo6v5AqXNzCp0ywsPwqo3/OjrNjjXkwrYvLqNelOhd1ayqJpOe7Qo+jqPvae0OKf+Gb/AHdQzYPqbEWPDo59JfnqLp+1bvBnuQkpJNcGk11MgWFiwArYWLACthYsAK2FiwArYWLACLEWLACtibEgCthYsAK2BNgBIAAAAAAAAAAx1m7O3H0HMM5pZvSxFSph6dKpGc5SSnTk2rvpUlc6mRYDlKzraC1vsuF/BV/+hgr4vaCpueGwq/d1PnM67ZCxdjic8ozyfGnQj1Un/wCxlo5Dnq4Spw6qcPmdnsSN0ckp5RtF6MVo92FJfIs9mM9qfnMwr9lRx+B1kDY5hlvk/wATrUsTWeIV7tVZzqJ9km0dIwlJwjGLd7JIzggAAAAAAAAAAAAAAAAAAAAAAAAAAAAAAAAAAAAAAAAAAAAAAAAAAAAAAAAAAAAAAAAAAAAAAAAAAAAAAAAAAAAAAAAAAAAAAAAAAAAAAAAAAAAAAAAAAAAAAA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56326" name="Picture 6" descr="http://asspi.fr/wp-content/uploads/2014/03/demat-3.jpg"/>
          <p:cNvPicPr>
            <a:picLocks noChangeAspect="1" noChangeArrowheads="1"/>
          </p:cNvPicPr>
          <p:nvPr/>
        </p:nvPicPr>
        <p:blipFill>
          <a:blip r:embed="rId5" cstate="screen">
            <a:clrChange>
              <a:clrFrom>
                <a:srgbClr val="FDFFFC"/>
              </a:clrFrom>
              <a:clrTo>
                <a:srgbClr val="FDFFFC">
                  <a:alpha val="0"/>
                </a:srgbClr>
              </a:clrTo>
            </a:clrChange>
          </a:blip>
          <a:srcRect/>
          <a:stretch>
            <a:fillRect/>
          </a:stretch>
        </p:blipFill>
        <p:spPr bwMode="auto">
          <a:xfrm>
            <a:off x="4860032" y="2636912"/>
            <a:ext cx="3841682" cy="3004196"/>
          </a:xfrm>
          <a:prstGeom prst="rect">
            <a:avLst/>
          </a:prstGeom>
          <a:noFill/>
        </p:spPr>
      </p:pic>
      <p:pic>
        <p:nvPicPr>
          <p:cNvPr id="56328" name="Picture 8" descr="http://filipe.f.ferreira.free.fr/dlst/IMG/gif/e-marketing_pick.gif"/>
          <p:cNvPicPr>
            <a:picLocks noChangeAspect="1" noChangeArrowheads="1"/>
          </p:cNvPicPr>
          <p:nvPr/>
        </p:nvPicPr>
        <p:blipFill>
          <a:blip r:embed="rId6" cstate="screen">
            <a:clrChange>
              <a:clrFrom>
                <a:srgbClr val="FFFFFF"/>
              </a:clrFrom>
              <a:clrTo>
                <a:srgbClr val="FFFFFF">
                  <a:alpha val="0"/>
                </a:srgbClr>
              </a:clrTo>
            </a:clrChange>
          </a:blip>
          <a:srcRect/>
          <a:stretch>
            <a:fillRect/>
          </a:stretch>
        </p:blipFill>
        <p:spPr bwMode="auto">
          <a:xfrm>
            <a:off x="0" y="1124744"/>
            <a:ext cx="1979712" cy="2043387"/>
          </a:xfrm>
          <a:prstGeom prst="rect">
            <a:avLst/>
          </a:prstGeom>
          <a:noFill/>
        </p:spPr>
      </p:pic>
      <p:pic>
        <p:nvPicPr>
          <p:cNvPr id="56330" name="Picture 10" descr="http://www.free.fr/assistance/im/faq/assistance/Fbx6/deezer/logo.png"/>
          <p:cNvPicPr>
            <a:picLocks noChangeAspect="1" noChangeArrowheads="1"/>
          </p:cNvPicPr>
          <p:nvPr/>
        </p:nvPicPr>
        <p:blipFill>
          <a:blip r:embed="rId7" cstate="screen"/>
          <a:srcRect/>
          <a:stretch>
            <a:fillRect/>
          </a:stretch>
        </p:blipFill>
        <p:spPr bwMode="auto">
          <a:xfrm>
            <a:off x="323528" y="5373216"/>
            <a:ext cx="3200000" cy="1800000"/>
          </a:xfrm>
          <a:prstGeom prst="rect">
            <a:avLst/>
          </a:prstGeom>
          <a:noFill/>
        </p:spPr>
      </p:pic>
      <p:pic>
        <p:nvPicPr>
          <p:cNvPr id="56332" name="Picture 12" descr="http://familyvio.csw.fsu.edu/wp-content/uploads/2013/05/e-book.jpg"/>
          <p:cNvPicPr>
            <a:picLocks noChangeAspect="1" noChangeArrowheads="1"/>
          </p:cNvPicPr>
          <p:nvPr/>
        </p:nvPicPr>
        <p:blipFill>
          <a:blip r:embed="rId8" cstate="screen">
            <a:clrChange>
              <a:clrFrom>
                <a:srgbClr val="FFFFFF"/>
              </a:clrFrom>
              <a:clrTo>
                <a:srgbClr val="FFFFFF">
                  <a:alpha val="0"/>
                </a:srgbClr>
              </a:clrTo>
            </a:clrChange>
          </a:blip>
          <a:srcRect/>
          <a:stretch>
            <a:fillRect/>
          </a:stretch>
        </p:blipFill>
        <p:spPr bwMode="auto">
          <a:xfrm>
            <a:off x="4572000" y="4581128"/>
            <a:ext cx="3035829" cy="2276872"/>
          </a:xfrm>
          <a:prstGeom prst="rect">
            <a:avLst/>
          </a:prstGeom>
          <a:noFill/>
        </p:spPr>
      </p:pic>
      <p:pic>
        <p:nvPicPr>
          <p:cNvPr id="56335" name="Picture 15" descr="http://img.clubic.com/03964634-photo-google-art-project.jpg"/>
          <p:cNvPicPr>
            <a:picLocks noChangeAspect="1" noChangeArrowheads="1"/>
          </p:cNvPicPr>
          <p:nvPr/>
        </p:nvPicPr>
        <p:blipFill>
          <a:blip r:embed="rId9" cstate="screen"/>
          <a:srcRect/>
          <a:stretch>
            <a:fillRect/>
          </a:stretch>
        </p:blipFill>
        <p:spPr bwMode="auto">
          <a:xfrm>
            <a:off x="539552" y="3284984"/>
            <a:ext cx="4009324" cy="2376264"/>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3" cstate="screen">
            <a:duotone>
              <a:schemeClr val="bg2">
                <a:shade val="45000"/>
                <a:satMod val="135000"/>
              </a:schemeClr>
              <a:prstClr val="white"/>
            </a:duotone>
          </a:blip>
          <a:srcRect/>
          <a:stretch>
            <a:fillRect/>
          </a:stretch>
        </p:blipFill>
        <p:spPr bwMode="auto">
          <a:xfrm>
            <a:off x="-1" y="0"/>
            <a:ext cx="9693284" cy="1196752"/>
          </a:xfrm>
          <a:prstGeom prst="rect">
            <a:avLst/>
          </a:prstGeom>
          <a:noFill/>
        </p:spPr>
      </p:pic>
      <p:sp>
        <p:nvSpPr>
          <p:cNvPr id="2" name="Titre 1"/>
          <p:cNvSpPr>
            <a:spLocks noGrp="1"/>
          </p:cNvSpPr>
          <p:nvPr>
            <p:ph type="title"/>
          </p:nvPr>
        </p:nvSpPr>
        <p:spPr/>
        <p:txBody>
          <a:bodyPr/>
          <a:lstStyle/>
          <a:p>
            <a:r>
              <a:rPr lang="fr-FR" dirty="0" smtClean="0">
                <a:solidFill>
                  <a:srgbClr val="FF0000"/>
                </a:solidFill>
              </a:rPr>
              <a:t>II- Fonction des objets</a:t>
            </a:r>
            <a:endParaRPr lang="fr-FR" dirty="0">
              <a:solidFill>
                <a:srgbClr val="FF0000"/>
              </a:solidFill>
            </a:endParaRPr>
          </a:p>
        </p:txBody>
      </p:sp>
      <p:graphicFrame>
        <p:nvGraphicFramePr>
          <p:cNvPr id="4" name="Diagramme 3"/>
          <p:cNvGraphicFramePr/>
          <p:nvPr/>
        </p:nvGraphicFramePr>
        <p:xfrm>
          <a:off x="251520" y="1556792"/>
          <a:ext cx="8892480" cy="49685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3" cstate="screen">
            <a:duotone>
              <a:schemeClr val="bg2">
                <a:shade val="45000"/>
                <a:satMod val="135000"/>
              </a:schemeClr>
              <a:prstClr val="white"/>
            </a:duotone>
          </a:blip>
          <a:srcRect/>
          <a:stretch>
            <a:fillRect/>
          </a:stretch>
        </p:blipFill>
        <p:spPr bwMode="auto">
          <a:xfrm>
            <a:off x="-1" y="0"/>
            <a:ext cx="9693284" cy="1196752"/>
          </a:xfrm>
          <a:prstGeom prst="rect">
            <a:avLst/>
          </a:prstGeom>
          <a:noFill/>
        </p:spPr>
      </p:pic>
      <p:sp>
        <p:nvSpPr>
          <p:cNvPr id="2" name="Titre 1"/>
          <p:cNvSpPr>
            <a:spLocks noGrp="1"/>
          </p:cNvSpPr>
          <p:nvPr>
            <p:ph type="title"/>
          </p:nvPr>
        </p:nvSpPr>
        <p:spPr/>
        <p:txBody>
          <a:bodyPr>
            <a:normAutofit fontScale="90000"/>
          </a:bodyPr>
          <a:lstStyle/>
          <a:p>
            <a:r>
              <a:rPr lang="fr-FR" dirty="0" smtClean="0">
                <a:solidFill>
                  <a:srgbClr val="FF0000"/>
                </a:solidFill>
              </a:rPr>
              <a:t>1- fonction d’usage et utilité de l’objet</a:t>
            </a:r>
            <a:endParaRPr lang="fr-FR" dirty="0">
              <a:solidFill>
                <a:srgbClr val="FF0000"/>
              </a:solidFill>
            </a:endParaRPr>
          </a:p>
        </p:txBody>
      </p:sp>
      <p:pic>
        <p:nvPicPr>
          <p:cNvPr id="4" name="Picture 2" descr="http://www.acteurdurable.org/wp-content/uploads/2009/05/image_51.jpg"/>
          <p:cNvPicPr>
            <a:picLocks noChangeAspect="1" noChangeArrowheads="1"/>
          </p:cNvPicPr>
          <p:nvPr/>
        </p:nvPicPr>
        <p:blipFill>
          <a:blip r:embed="rId4" cstate="screen"/>
          <a:srcRect/>
          <a:stretch>
            <a:fillRect/>
          </a:stretch>
        </p:blipFill>
        <p:spPr bwMode="auto">
          <a:xfrm>
            <a:off x="467544" y="1628800"/>
            <a:ext cx="2065412" cy="2065412"/>
          </a:xfrm>
          <a:prstGeom prst="rect">
            <a:avLst/>
          </a:prstGeom>
          <a:noFill/>
        </p:spPr>
      </p:pic>
      <p:pic>
        <p:nvPicPr>
          <p:cNvPr id="5" name="Picture 4" descr="http://nsa15.casimages.com/img/2010/03/08/100308070743622721.jpg"/>
          <p:cNvPicPr>
            <a:picLocks noChangeAspect="1" noChangeArrowheads="1"/>
          </p:cNvPicPr>
          <p:nvPr/>
        </p:nvPicPr>
        <p:blipFill>
          <a:blip r:embed="rId5" cstate="screen"/>
          <a:srcRect/>
          <a:stretch>
            <a:fillRect/>
          </a:stretch>
        </p:blipFill>
        <p:spPr bwMode="auto">
          <a:xfrm>
            <a:off x="467544" y="4149080"/>
            <a:ext cx="2328644" cy="1644605"/>
          </a:xfrm>
          <a:prstGeom prst="rect">
            <a:avLst/>
          </a:prstGeom>
          <a:noFill/>
        </p:spPr>
      </p:pic>
      <p:pic>
        <p:nvPicPr>
          <p:cNvPr id="6" name="Picture 6" descr="http://cdn2.exotic-express.fr/20543-5222-thickbox/montre-gousset-mecanique-tourfan.jpg"/>
          <p:cNvPicPr>
            <a:picLocks noChangeAspect="1" noChangeArrowheads="1"/>
          </p:cNvPicPr>
          <p:nvPr/>
        </p:nvPicPr>
        <p:blipFill>
          <a:blip r:embed="rId6" cstate="screen">
            <a:clrChange>
              <a:clrFrom>
                <a:srgbClr val="FFFFFF"/>
              </a:clrFrom>
              <a:clrTo>
                <a:srgbClr val="FFFFFF">
                  <a:alpha val="0"/>
                </a:srgbClr>
              </a:clrTo>
            </a:clrChange>
          </a:blip>
          <a:srcRect/>
          <a:stretch>
            <a:fillRect/>
          </a:stretch>
        </p:blipFill>
        <p:spPr bwMode="auto">
          <a:xfrm>
            <a:off x="3779912" y="1412776"/>
            <a:ext cx="2232248" cy="2232248"/>
          </a:xfrm>
          <a:prstGeom prst="rect">
            <a:avLst/>
          </a:prstGeom>
          <a:noFill/>
        </p:spPr>
      </p:pic>
      <p:pic>
        <p:nvPicPr>
          <p:cNvPr id="7" name="Picture 8" descr="http://cdn1.appleinsider.com/sony-130621.jpg"/>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a:off x="6060165" y="1556792"/>
            <a:ext cx="2806114" cy="1683669"/>
          </a:xfrm>
          <a:prstGeom prst="rect">
            <a:avLst/>
          </a:prstGeom>
          <a:noFill/>
        </p:spPr>
      </p:pic>
      <p:pic>
        <p:nvPicPr>
          <p:cNvPr id="8" name="Picture 12" descr="http://www.kelkoo.fr/wp-content/uploads/fr/2012/01/roomba1.jpg"/>
          <p:cNvPicPr>
            <a:picLocks noChangeAspect="1" noChangeArrowheads="1"/>
          </p:cNvPicPr>
          <p:nvPr/>
        </p:nvPicPr>
        <p:blipFill>
          <a:blip r:embed="rId8" cstate="screen">
            <a:clrChange>
              <a:clrFrom>
                <a:srgbClr val="FFFFFF"/>
              </a:clrFrom>
              <a:clrTo>
                <a:srgbClr val="FFFFFF">
                  <a:alpha val="0"/>
                </a:srgbClr>
              </a:clrTo>
            </a:clrChange>
          </a:blip>
          <a:srcRect/>
          <a:stretch>
            <a:fillRect/>
          </a:stretch>
        </p:blipFill>
        <p:spPr bwMode="auto">
          <a:xfrm>
            <a:off x="6012160" y="3717032"/>
            <a:ext cx="2376264" cy="2376264"/>
          </a:xfrm>
          <a:prstGeom prst="rect">
            <a:avLst/>
          </a:prstGeom>
          <a:noFill/>
        </p:spPr>
      </p:pic>
      <p:pic>
        <p:nvPicPr>
          <p:cNvPr id="9" name="Picture 14" descr="http://www.francebleu.fr/sites/default/files/imagecache/462_ressource/2013/04/04/457828/images/media-xl-4130172.jpg"/>
          <p:cNvPicPr>
            <a:picLocks noChangeAspect="1" noChangeArrowheads="1"/>
          </p:cNvPicPr>
          <p:nvPr/>
        </p:nvPicPr>
        <p:blipFill>
          <a:blip r:embed="rId9" cstate="screen">
            <a:clrChange>
              <a:clrFrom>
                <a:srgbClr val="FAFAFA"/>
              </a:clrFrom>
              <a:clrTo>
                <a:srgbClr val="FAFAFA">
                  <a:alpha val="0"/>
                </a:srgbClr>
              </a:clrTo>
            </a:clrChange>
          </a:blip>
          <a:srcRect/>
          <a:stretch>
            <a:fillRect/>
          </a:stretch>
        </p:blipFill>
        <p:spPr bwMode="auto">
          <a:xfrm>
            <a:off x="3203848" y="4725144"/>
            <a:ext cx="3300791" cy="1728986"/>
          </a:xfrm>
          <a:prstGeom prst="rect">
            <a:avLst/>
          </a:prstGeom>
          <a:noFill/>
        </p:spPr>
      </p:pic>
      <p:pic>
        <p:nvPicPr>
          <p:cNvPr id="10" name="Picture 10" descr="http://www.dicochti.com/wp-content/uploads/2013/01/ramon.jpg"/>
          <p:cNvPicPr>
            <a:picLocks noChangeAspect="1" noChangeArrowheads="1"/>
          </p:cNvPicPr>
          <p:nvPr/>
        </p:nvPicPr>
        <p:blipFill>
          <a:blip r:embed="rId10" cstate="screen">
            <a:clrChange>
              <a:clrFrom>
                <a:srgbClr val="FFFFFF"/>
              </a:clrFrom>
              <a:clrTo>
                <a:srgbClr val="FFFFFF">
                  <a:alpha val="0"/>
                </a:srgbClr>
              </a:clrTo>
            </a:clrChange>
          </a:blip>
          <a:srcRect/>
          <a:stretch>
            <a:fillRect/>
          </a:stretch>
        </p:blipFill>
        <p:spPr bwMode="auto">
          <a:xfrm rot="19369288">
            <a:off x="1850560" y="1427640"/>
            <a:ext cx="3305944" cy="3305944"/>
          </a:xfrm>
          <a:prstGeom prst="rect">
            <a:avLst/>
          </a:prstGeom>
          <a:noFill/>
        </p:spPr>
      </p:pic>
      <p:sp>
        <p:nvSpPr>
          <p:cNvPr id="11" name="Rectangle 10"/>
          <p:cNvSpPr/>
          <p:nvPr/>
        </p:nvSpPr>
        <p:spPr>
          <a:xfrm>
            <a:off x="3275856" y="6309320"/>
            <a:ext cx="3456384" cy="415498"/>
          </a:xfrm>
          <a:prstGeom prst="rect">
            <a:avLst/>
          </a:prstGeom>
        </p:spPr>
        <p:txBody>
          <a:bodyPr wrap="square">
            <a:spAutoFit/>
          </a:bodyPr>
          <a:lstStyle/>
          <a:p>
            <a:r>
              <a:rPr lang="fr-FR" sz="1050" dirty="0" smtClean="0">
                <a:hlinkClick r:id="rId11"/>
              </a:rPr>
              <a:t>http://www.francebleu.fr/economie/telephone-portable</a:t>
            </a:r>
            <a:endParaRPr lang="fr-FR" sz="1050" dirty="0" smtClean="0"/>
          </a:p>
          <a:p>
            <a:r>
              <a:rPr lang="fr-FR" sz="1050" dirty="0" smtClean="0"/>
              <a:t>Avril 1973 -2013 </a:t>
            </a:r>
            <a:r>
              <a:rPr lang="fr-FR" sz="1050" dirty="0" err="1" smtClean="0"/>
              <a:t>Radiocom</a:t>
            </a:r>
            <a:r>
              <a:rPr lang="fr-FR" sz="1050" dirty="0" smtClean="0"/>
              <a:t>  © </a:t>
            </a:r>
            <a:r>
              <a:rPr lang="fr-FR" sz="1050" dirty="0" err="1" smtClean="0"/>
              <a:t>Creative</a:t>
            </a:r>
            <a:r>
              <a:rPr lang="fr-FR" sz="1050" dirty="0" smtClean="0"/>
              <a:t> </a:t>
            </a:r>
            <a:r>
              <a:rPr lang="fr-FR" sz="1050" dirty="0" err="1" smtClean="0"/>
              <a:t>commons</a:t>
            </a:r>
            <a:endParaRPr lang="fr-FR" sz="105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gregor.canalblog.com/images/objets.jpg"/>
          <p:cNvPicPr>
            <a:picLocks noChangeAspect="1" noChangeArrowheads="1"/>
          </p:cNvPicPr>
          <p:nvPr/>
        </p:nvPicPr>
        <p:blipFill>
          <a:blip r:embed="rId3" cstate="screen"/>
          <a:srcRect/>
          <a:stretch>
            <a:fillRect/>
          </a:stretch>
        </p:blipFill>
        <p:spPr bwMode="auto">
          <a:xfrm>
            <a:off x="2411760" y="0"/>
            <a:ext cx="6732240" cy="6654798"/>
          </a:xfrm>
          <a:prstGeom prst="rect">
            <a:avLst/>
          </a:prstGeom>
          <a:noFill/>
        </p:spPr>
      </p:pic>
      <p:pic>
        <p:nvPicPr>
          <p:cNvPr id="6"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4" cstate="screen">
            <a:duotone>
              <a:schemeClr val="bg2">
                <a:shade val="45000"/>
                <a:satMod val="135000"/>
              </a:schemeClr>
              <a:prstClr val="white"/>
            </a:duotone>
          </a:blip>
          <a:srcRect/>
          <a:stretch>
            <a:fillRect/>
          </a:stretch>
        </p:blipFill>
        <p:spPr bwMode="auto">
          <a:xfrm>
            <a:off x="-1" y="0"/>
            <a:ext cx="9693284" cy="1196752"/>
          </a:xfrm>
          <a:prstGeom prst="rect">
            <a:avLst/>
          </a:prstGeom>
          <a:noFill/>
        </p:spPr>
      </p:pic>
      <p:sp>
        <p:nvSpPr>
          <p:cNvPr id="2" name="Titre 1"/>
          <p:cNvSpPr>
            <a:spLocks noGrp="1"/>
          </p:cNvSpPr>
          <p:nvPr>
            <p:ph type="title"/>
          </p:nvPr>
        </p:nvSpPr>
        <p:spPr/>
        <p:txBody>
          <a:bodyPr/>
          <a:lstStyle/>
          <a:p>
            <a:r>
              <a:rPr lang="fr-FR" dirty="0" smtClean="0">
                <a:solidFill>
                  <a:srgbClr val="FF0000"/>
                </a:solidFill>
              </a:rPr>
              <a:t>2- objets et vie quotidienne</a:t>
            </a:r>
            <a:endParaRPr lang="fr-FR" dirty="0">
              <a:solidFill>
                <a:srgbClr val="FF0000"/>
              </a:solidFill>
            </a:endParaRPr>
          </a:p>
        </p:txBody>
      </p:sp>
      <p:pic>
        <p:nvPicPr>
          <p:cNvPr id="30722" name="Picture 2" descr="http://img.over-blog.com/430x322/3/21/61/12/wifn1wwo.jpg"/>
          <p:cNvPicPr>
            <a:picLocks noChangeAspect="1" noChangeArrowheads="1"/>
          </p:cNvPicPr>
          <p:nvPr/>
        </p:nvPicPr>
        <p:blipFill>
          <a:blip r:embed="rId5" cstate="screen"/>
          <a:srcRect/>
          <a:stretch>
            <a:fillRect/>
          </a:stretch>
        </p:blipFill>
        <p:spPr bwMode="auto">
          <a:xfrm>
            <a:off x="467544" y="1484784"/>
            <a:ext cx="4095750" cy="3067050"/>
          </a:xfrm>
          <a:prstGeom prst="rect">
            <a:avLst/>
          </a:prstGeom>
          <a:noFill/>
        </p:spPr>
      </p:pic>
      <p:sp>
        <p:nvSpPr>
          <p:cNvPr id="5" name="Rectangle 4"/>
          <p:cNvSpPr/>
          <p:nvPr/>
        </p:nvSpPr>
        <p:spPr>
          <a:xfrm>
            <a:off x="395536" y="4581128"/>
            <a:ext cx="4968552" cy="1015663"/>
          </a:xfrm>
          <a:prstGeom prst="rect">
            <a:avLst/>
          </a:prstGeom>
        </p:spPr>
        <p:txBody>
          <a:bodyPr wrap="square">
            <a:spAutoFit/>
          </a:bodyPr>
          <a:lstStyle/>
          <a:p>
            <a:r>
              <a:rPr lang="fr-FR" sz="1400" dirty="0" smtClean="0">
                <a:hlinkClick r:id="rId6"/>
              </a:rPr>
              <a:t>http://www.youtube.com/watch?v=1_NCq2gnQY8</a:t>
            </a:r>
            <a:endParaRPr lang="fr-FR" sz="1400" dirty="0" smtClean="0"/>
          </a:p>
          <a:p>
            <a:r>
              <a:rPr lang="fr-FR" sz="1400" u="sng" dirty="0" smtClean="0"/>
              <a:t>Les Temps Modernes </a:t>
            </a:r>
            <a:r>
              <a:rPr lang="fr-FR" sz="1400" dirty="0" smtClean="0"/>
              <a:t>Charlie Chaplin (1936)  «  la machine à manger »</a:t>
            </a:r>
          </a:p>
          <a:p>
            <a:endParaRPr lang="fr-F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3" cstate="screen">
            <a:duotone>
              <a:schemeClr val="bg2">
                <a:shade val="45000"/>
                <a:satMod val="135000"/>
              </a:schemeClr>
              <a:prstClr val="white"/>
            </a:duotone>
          </a:blip>
          <a:srcRect/>
          <a:stretch>
            <a:fillRect/>
          </a:stretch>
        </p:blipFill>
        <p:spPr bwMode="auto">
          <a:xfrm>
            <a:off x="-1" y="0"/>
            <a:ext cx="9693284" cy="1196752"/>
          </a:xfrm>
          <a:prstGeom prst="rect">
            <a:avLst/>
          </a:prstGeom>
          <a:noFill/>
        </p:spPr>
      </p:pic>
      <p:sp>
        <p:nvSpPr>
          <p:cNvPr id="2" name="Titre 1"/>
          <p:cNvSpPr>
            <a:spLocks noGrp="1"/>
          </p:cNvSpPr>
          <p:nvPr>
            <p:ph type="title"/>
          </p:nvPr>
        </p:nvSpPr>
        <p:spPr/>
        <p:txBody>
          <a:bodyPr/>
          <a:lstStyle/>
          <a:p>
            <a:r>
              <a:rPr lang="fr-FR" dirty="0" smtClean="0">
                <a:solidFill>
                  <a:srgbClr val="FF0000"/>
                </a:solidFill>
              </a:rPr>
              <a:t>3- objets et progrès</a:t>
            </a:r>
            <a:endParaRPr lang="fr-FR" dirty="0">
              <a:solidFill>
                <a:srgbClr val="FF0000"/>
              </a:solidFill>
            </a:endParaRPr>
          </a:p>
        </p:txBody>
      </p:sp>
      <p:pic>
        <p:nvPicPr>
          <p:cNvPr id="5" name="Picture 6" descr="http://www.fabulous-pendulous.com/08j_bases/Bretagnedac/Carte-rout-Bretagnedac.jpg"/>
          <p:cNvPicPr>
            <a:picLocks noChangeAspect="1" noChangeArrowheads="1"/>
          </p:cNvPicPr>
          <p:nvPr/>
        </p:nvPicPr>
        <p:blipFill>
          <a:blip r:embed="rId4" cstate="screen"/>
          <a:srcRect/>
          <a:stretch>
            <a:fillRect/>
          </a:stretch>
        </p:blipFill>
        <p:spPr bwMode="auto">
          <a:xfrm>
            <a:off x="915062" y="1700808"/>
            <a:ext cx="5575371" cy="4257755"/>
          </a:xfrm>
          <a:prstGeom prst="rect">
            <a:avLst/>
          </a:prstGeom>
          <a:noFill/>
        </p:spPr>
      </p:pic>
      <p:pic>
        <p:nvPicPr>
          <p:cNvPr id="6" name="Picture 2" descr="http://images.frandroid.com/wp-content/uploads/2011/02/TOMTOM-GPS-Go-730-Europe.jpg"/>
          <p:cNvPicPr>
            <a:picLocks noChangeAspect="1" noChangeArrowheads="1"/>
          </p:cNvPicPr>
          <p:nvPr/>
        </p:nvPicPr>
        <p:blipFill>
          <a:blip r:embed="rId5" cstate="screen">
            <a:clrChange>
              <a:clrFrom>
                <a:srgbClr val="FFFFFF"/>
              </a:clrFrom>
              <a:clrTo>
                <a:srgbClr val="FFFFFF">
                  <a:alpha val="0"/>
                </a:srgbClr>
              </a:clrTo>
            </a:clrChange>
          </a:blip>
          <a:srcRect/>
          <a:stretch>
            <a:fillRect/>
          </a:stretch>
        </p:blipFill>
        <p:spPr bwMode="auto">
          <a:xfrm rot="20629585">
            <a:off x="4896726" y="1988840"/>
            <a:ext cx="3586680" cy="3181385"/>
          </a:xfrm>
          <a:prstGeom prst="rect">
            <a:avLst/>
          </a:prstGeom>
          <a:noFill/>
        </p:spPr>
      </p:pic>
      <p:pic>
        <p:nvPicPr>
          <p:cNvPr id="7" name="Picture 4" descr="http://www.hellopro.fr/images/produit-2/4/9/1/carte-de-france-routiere-1506194.jpg"/>
          <p:cNvPicPr>
            <a:picLocks noChangeAspect="1" noChangeArrowheads="1"/>
          </p:cNvPicPr>
          <p:nvPr/>
        </p:nvPicPr>
        <p:blipFill>
          <a:blip r:embed="rId6" cstate="screen">
            <a:clrChange>
              <a:clrFrom>
                <a:srgbClr val="FFFFFF"/>
              </a:clrFrom>
              <a:clrTo>
                <a:srgbClr val="FFFFFF">
                  <a:alpha val="0"/>
                </a:srgbClr>
              </a:clrTo>
            </a:clrChange>
          </a:blip>
          <a:srcRect/>
          <a:stretch>
            <a:fillRect/>
          </a:stretch>
        </p:blipFill>
        <p:spPr bwMode="auto">
          <a:xfrm rot="21387682">
            <a:off x="555840" y="1645089"/>
            <a:ext cx="2952328" cy="295232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3" cstate="screen">
            <a:duotone>
              <a:schemeClr val="bg2">
                <a:shade val="45000"/>
                <a:satMod val="135000"/>
              </a:schemeClr>
              <a:prstClr val="white"/>
            </a:duotone>
          </a:blip>
          <a:srcRect/>
          <a:stretch>
            <a:fillRect/>
          </a:stretch>
        </p:blipFill>
        <p:spPr bwMode="auto">
          <a:xfrm>
            <a:off x="-1" y="0"/>
            <a:ext cx="9693284" cy="1196752"/>
          </a:xfrm>
          <a:prstGeom prst="rect">
            <a:avLst/>
          </a:prstGeom>
          <a:noFill/>
        </p:spPr>
      </p:pic>
      <p:sp>
        <p:nvSpPr>
          <p:cNvPr id="2" name="Titre 1"/>
          <p:cNvSpPr>
            <a:spLocks noGrp="1"/>
          </p:cNvSpPr>
          <p:nvPr>
            <p:ph type="title"/>
          </p:nvPr>
        </p:nvSpPr>
        <p:spPr/>
        <p:txBody>
          <a:bodyPr/>
          <a:lstStyle/>
          <a:p>
            <a:r>
              <a:rPr lang="fr-FR" dirty="0" smtClean="0">
                <a:solidFill>
                  <a:srgbClr val="FF0000"/>
                </a:solidFill>
              </a:rPr>
              <a:t>4- les gadgets</a:t>
            </a:r>
            <a:endParaRPr lang="fr-FR" dirty="0">
              <a:solidFill>
                <a:srgbClr val="FF0000"/>
              </a:solidFill>
            </a:endParaRPr>
          </a:p>
        </p:txBody>
      </p:sp>
      <p:pic>
        <p:nvPicPr>
          <p:cNvPr id="28674" name="Picture 2" descr="http://www.megagadgets.nl/media/inspector-Gadget.jpg"/>
          <p:cNvPicPr>
            <a:picLocks noChangeAspect="1" noChangeArrowheads="1"/>
          </p:cNvPicPr>
          <p:nvPr/>
        </p:nvPicPr>
        <p:blipFill>
          <a:blip r:embed="rId4" cstate="screen">
            <a:clrChange>
              <a:clrFrom>
                <a:srgbClr val="FFFFFF"/>
              </a:clrFrom>
              <a:clrTo>
                <a:srgbClr val="FFFFFF">
                  <a:alpha val="0"/>
                </a:srgbClr>
              </a:clrTo>
            </a:clrChange>
          </a:blip>
          <a:srcRect/>
          <a:stretch>
            <a:fillRect/>
          </a:stretch>
        </p:blipFill>
        <p:spPr bwMode="auto">
          <a:xfrm>
            <a:off x="0" y="1196752"/>
            <a:ext cx="3024336" cy="1368152"/>
          </a:xfrm>
          <a:prstGeom prst="rect">
            <a:avLst/>
          </a:prstGeom>
          <a:noFill/>
          <a:ln>
            <a:noFill/>
          </a:ln>
        </p:spPr>
      </p:pic>
      <p:pic>
        <p:nvPicPr>
          <p:cNvPr id="28676" name="Picture 4" descr="http://chaussure-femmes.com/wp-content/uploads/2008/07/mp3-shoes-300x224.jpg"/>
          <p:cNvPicPr>
            <a:picLocks noChangeAspect="1" noChangeArrowheads="1"/>
          </p:cNvPicPr>
          <p:nvPr/>
        </p:nvPicPr>
        <p:blipFill>
          <a:blip r:embed="rId5" cstate="screen">
            <a:clrChange>
              <a:clrFrom>
                <a:srgbClr val="FFFFFF"/>
              </a:clrFrom>
              <a:clrTo>
                <a:srgbClr val="FFFFFF">
                  <a:alpha val="0"/>
                </a:srgbClr>
              </a:clrTo>
            </a:clrChange>
          </a:blip>
          <a:srcRect/>
          <a:stretch>
            <a:fillRect/>
          </a:stretch>
        </p:blipFill>
        <p:spPr bwMode="auto">
          <a:xfrm>
            <a:off x="7022337" y="260648"/>
            <a:ext cx="2121663" cy="1584176"/>
          </a:xfrm>
          <a:prstGeom prst="rect">
            <a:avLst/>
          </a:prstGeom>
          <a:noFill/>
        </p:spPr>
      </p:pic>
      <p:pic>
        <p:nvPicPr>
          <p:cNvPr id="28678" name="Picture 6" descr="http://www.charlieu-cinemaleshalles.fr/Boule%20%C3%A0%20neige.jpg"/>
          <p:cNvPicPr>
            <a:picLocks noChangeAspect="1" noChangeArrowheads="1" noCrop="1"/>
          </p:cNvPicPr>
          <p:nvPr/>
        </p:nvPicPr>
        <p:blipFill>
          <a:blip r:embed="rId6" cstate="screen">
            <a:clrChange>
              <a:clrFrom>
                <a:srgbClr val="FEFEFE"/>
              </a:clrFrom>
              <a:clrTo>
                <a:srgbClr val="FEFEFE">
                  <a:alpha val="0"/>
                </a:srgbClr>
              </a:clrTo>
            </a:clrChange>
          </a:blip>
          <a:srcRect/>
          <a:stretch>
            <a:fillRect/>
          </a:stretch>
        </p:blipFill>
        <p:spPr bwMode="auto">
          <a:xfrm>
            <a:off x="7222604" y="2348880"/>
            <a:ext cx="1921396" cy="1921396"/>
          </a:xfrm>
          <a:prstGeom prst="rect">
            <a:avLst/>
          </a:prstGeom>
          <a:noFill/>
        </p:spPr>
      </p:pic>
      <p:pic>
        <p:nvPicPr>
          <p:cNvPr id="28680" name="Picture 8" descr="http://www.cuisinstore.com/media/imageCMS/moule-oeuf-carre-egg-cuber-1422-350x350.jpg"/>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a:off x="6084168" y="3212976"/>
            <a:ext cx="1890228" cy="1688604"/>
          </a:xfrm>
          <a:prstGeom prst="rect">
            <a:avLst/>
          </a:prstGeom>
          <a:noFill/>
        </p:spPr>
      </p:pic>
      <p:pic>
        <p:nvPicPr>
          <p:cNvPr id="28682" name="Picture 10" descr="http://nodshop.com/261-3541-large/porte-crayon-dead-fred.jpg"/>
          <p:cNvPicPr>
            <a:picLocks noChangeAspect="1" noChangeArrowheads="1"/>
          </p:cNvPicPr>
          <p:nvPr/>
        </p:nvPicPr>
        <p:blipFill>
          <a:blip r:embed="rId8" cstate="screen">
            <a:clrChange>
              <a:clrFrom>
                <a:srgbClr val="FFFFFF"/>
              </a:clrFrom>
              <a:clrTo>
                <a:srgbClr val="FFFFFF">
                  <a:alpha val="0"/>
                </a:srgbClr>
              </a:clrTo>
            </a:clrChange>
          </a:blip>
          <a:srcRect/>
          <a:stretch>
            <a:fillRect/>
          </a:stretch>
        </p:blipFill>
        <p:spPr bwMode="auto">
          <a:xfrm>
            <a:off x="5724128" y="476672"/>
            <a:ext cx="1561356" cy="1561356"/>
          </a:xfrm>
          <a:prstGeom prst="rect">
            <a:avLst/>
          </a:prstGeom>
          <a:noFill/>
        </p:spPr>
      </p:pic>
      <p:pic>
        <p:nvPicPr>
          <p:cNvPr id="28684" name="Picture 12" descr="http://p9.storage.canalblog.com/96/22/865755/69303775.jpg"/>
          <p:cNvPicPr>
            <a:picLocks noChangeAspect="1" noChangeArrowheads="1"/>
          </p:cNvPicPr>
          <p:nvPr/>
        </p:nvPicPr>
        <p:blipFill>
          <a:blip r:embed="rId9" cstate="screen">
            <a:clrChange>
              <a:clrFrom>
                <a:srgbClr val="FFFFFF"/>
              </a:clrFrom>
              <a:clrTo>
                <a:srgbClr val="FFFFFF">
                  <a:alpha val="0"/>
                </a:srgbClr>
              </a:clrTo>
            </a:clrChange>
          </a:blip>
          <a:srcRect/>
          <a:stretch>
            <a:fillRect/>
          </a:stretch>
        </p:blipFill>
        <p:spPr bwMode="auto">
          <a:xfrm>
            <a:off x="2195736" y="2348880"/>
            <a:ext cx="2736304" cy="1905152"/>
          </a:xfrm>
          <a:prstGeom prst="rect">
            <a:avLst/>
          </a:prstGeom>
          <a:noFill/>
        </p:spPr>
      </p:pic>
      <p:pic>
        <p:nvPicPr>
          <p:cNvPr id="28686" name="Picture 14" descr="http://www.materiel.net/live/158253.jpg"/>
          <p:cNvPicPr>
            <a:picLocks noChangeAspect="1" noChangeArrowheads="1"/>
          </p:cNvPicPr>
          <p:nvPr/>
        </p:nvPicPr>
        <p:blipFill>
          <a:blip r:embed="rId10" cstate="screen">
            <a:clrChange>
              <a:clrFrom>
                <a:srgbClr val="FEFEFE"/>
              </a:clrFrom>
              <a:clrTo>
                <a:srgbClr val="FEFEFE">
                  <a:alpha val="0"/>
                </a:srgbClr>
              </a:clrTo>
            </a:clrChange>
          </a:blip>
          <a:srcRect/>
          <a:stretch>
            <a:fillRect/>
          </a:stretch>
        </p:blipFill>
        <p:spPr bwMode="auto">
          <a:xfrm>
            <a:off x="179512" y="4149080"/>
            <a:ext cx="1821582" cy="1821582"/>
          </a:xfrm>
          <a:prstGeom prst="rect">
            <a:avLst/>
          </a:prstGeom>
          <a:noFill/>
        </p:spPr>
      </p:pic>
      <p:pic>
        <p:nvPicPr>
          <p:cNvPr id="28688" name="Picture 16" descr="http://www.busyboo.com/wp-content/uploads/decorative-dustpan-pylones3.jpg"/>
          <p:cNvPicPr>
            <a:picLocks noChangeAspect="1" noChangeArrowheads="1"/>
          </p:cNvPicPr>
          <p:nvPr/>
        </p:nvPicPr>
        <p:blipFill>
          <a:blip r:embed="rId11" cstate="screen">
            <a:clrChange>
              <a:clrFrom>
                <a:srgbClr val="FFFFFF"/>
              </a:clrFrom>
              <a:clrTo>
                <a:srgbClr val="FFFFFF">
                  <a:alpha val="0"/>
                </a:srgbClr>
              </a:clrTo>
            </a:clrChange>
          </a:blip>
          <a:srcRect/>
          <a:stretch>
            <a:fillRect/>
          </a:stretch>
        </p:blipFill>
        <p:spPr bwMode="auto">
          <a:xfrm rot="879437">
            <a:off x="3448674" y="4005064"/>
            <a:ext cx="2161699" cy="1801416"/>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3" cstate="screen">
            <a:duotone>
              <a:schemeClr val="bg2">
                <a:shade val="45000"/>
                <a:satMod val="135000"/>
              </a:schemeClr>
              <a:prstClr val="white"/>
            </a:duotone>
          </a:blip>
          <a:srcRect/>
          <a:stretch>
            <a:fillRect/>
          </a:stretch>
        </p:blipFill>
        <p:spPr bwMode="auto">
          <a:xfrm>
            <a:off x="-1" y="0"/>
            <a:ext cx="9693284" cy="1196752"/>
          </a:xfrm>
          <a:prstGeom prst="rect">
            <a:avLst/>
          </a:prstGeom>
          <a:noFill/>
        </p:spPr>
      </p:pic>
      <p:sp>
        <p:nvSpPr>
          <p:cNvPr id="2" name="Titre 1"/>
          <p:cNvSpPr>
            <a:spLocks noGrp="1"/>
          </p:cNvSpPr>
          <p:nvPr>
            <p:ph type="title"/>
          </p:nvPr>
        </p:nvSpPr>
        <p:spPr>
          <a:xfrm>
            <a:off x="457200" y="-27384"/>
            <a:ext cx="8229600" cy="1143000"/>
          </a:xfrm>
        </p:spPr>
        <p:txBody>
          <a:bodyPr/>
          <a:lstStyle/>
          <a:p>
            <a:r>
              <a:rPr lang="fr-FR" dirty="0" smtClean="0">
                <a:solidFill>
                  <a:srgbClr val="FF0000"/>
                </a:solidFill>
              </a:rPr>
              <a:t>5-Les objets et l’art</a:t>
            </a:r>
            <a:endParaRPr lang="fr-FR" dirty="0">
              <a:solidFill>
                <a:srgbClr val="FF0000"/>
              </a:solidFill>
            </a:endParaRPr>
          </a:p>
        </p:txBody>
      </p:sp>
      <p:pic>
        <p:nvPicPr>
          <p:cNvPr id="24578" name="Picture 2" descr="http://www.devoir-de-philosophie.com/images_dissertations/2067.jpg"/>
          <p:cNvPicPr>
            <a:picLocks noChangeAspect="1" noChangeArrowheads="1"/>
          </p:cNvPicPr>
          <p:nvPr/>
        </p:nvPicPr>
        <p:blipFill>
          <a:blip r:embed="rId4" cstate="screen"/>
          <a:srcRect/>
          <a:stretch>
            <a:fillRect/>
          </a:stretch>
        </p:blipFill>
        <p:spPr bwMode="auto">
          <a:xfrm>
            <a:off x="467544" y="4653136"/>
            <a:ext cx="1826284" cy="1385367"/>
          </a:xfrm>
          <a:prstGeom prst="rect">
            <a:avLst/>
          </a:prstGeom>
          <a:noFill/>
        </p:spPr>
      </p:pic>
      <p:pic>
        <p:nvPicPr>
          <p:cNvPr id="24580" name="Picture 4" descr="http://upload.wikimedia.org/wikipedia/commons/thumb/9/98/Paul_C%C3%A9zanne_179.jpg/300px-Paul_C%C3%A9zanne_179.jpg"/>
          <p:cNvPicPr>
            <a:picLocks noChangeAspect="1" noChangeArrowheads="1"/>
          </p:cNvPicPr>
          <p:nvPr/>
        </p:nvPicPr>
        <p:blipFill>
          <a:blip r:embed="rId5" cstate="screen"/>
          <a:srcRect/>
          <a:stretch>
            <a:fillRect/>
          </a:stretch>
        </p:blipFill>
        <p:spPr bwMode="auto">
          <a:xfrm>
            <a:off x="323528" y="1124744"/>
            <a:ext cx="2857500" cy="2209801"/>
          </a:xfrm>
          <a:prstGeom prst="rect">
            <a:avLst/>
          </a:prstGeom>
          <a:noFill/>
        </p:spPr>
      </p:pic>
      <p:sp>
        <p:nvSpPr>
          <p:cNvPr id="7" name="Rectangle 6"/>
          <p:cNvSpPr/>
          <p:nvPr/>
        </p:nvSpPr>
        <p:spPr>
          <a:xfrm>
            <a:off x="251520" y="3429000"/>
            <a:ext cx="3960440" cy="830997"/>
          </a:xfrm>
          <a:prstGeom prst="rect">
            <a:avLst/>
          </a:prstGeom>
        </p:spPr>
        <p:txBody>
          <a:bodyPr wrap="square">
            <a:spAutoFit/>
          </a:bodyPr>
          <a:lstStyle/>
          <a:p>
            <a:r>
              <a:rPr lang="fr-FR" sz="1600" i="1" dirty="0" smtClean="0"/>
              <a:t>Nature morte aux pommes et aux oranges</a:t>
            </a:r>
            <a:r>
              <a:rPr lang="fr-FR" sz="1600" dirty="0" smtClean="0"/>
              <a:t> (1895-1900), huile sur toile, 73 x 92 cm, Musée d'Orsay, Paris</a:t>
            </a:r>
            <a:endParaRPr lang="fr-FR" sz="1600" dirty="0"/>
          </a:p>
        </p:txBody>
      </p:sp>
      <p:sp>
        <p:nvSpPr>
          <p:cNvPr id="9" name="ZoneTexte 8"/>
          <p:cNvSpPr txBox="1"/>
          <p:nvPr/>
        </p:nvSpPr>
        <p:spPr>
          <a:xfrm>
            <a:off x="4427984" y="1268760"/>
            <a:ext cx="4464496" cy="2862322"/>
          </a:xfrm>
          <a:prstGeom prst="rect">
            <a:avLst/>
          </a:prstGeom>
          <a:noFill/>
        </p:spPr>
        <p:txBody>
          <a:bodyPr wrap="square" rtlCol="0">
            <a:spAutoFit/>
          </a:bodyPr>
          <a:lstStyle/>
          <a:p>
            <a:r>
              <a:rPr lang="fr-FR" sz="1600" dirty="0" smtClean="0"/>
              <a:t>« Une authentique nature morte naît le jour où un peintre prend la décision fondamentale de choisir comme sujet et d'organiser en une entité plastique un groupe d'objets. Qu'en fonction du temps et du milieu où il travaille, il les charge de toutes sortes d'allusions spirituelles, ne change rien à son profond dessein d'artiste : celui de nous imposer son émotion poétique devant la beauté qu'il a entrevue dans ces objets et leur assemblage. »</a:t>
            </a:r>
          </a:p>
          <a:p>
            <a:r>
              <a:rPr lang="fr-FR" sz="1600" dirty="0" smtClean="0"/>
              <a:t>— Charles Sterling, </a:t>
            </a:r>
            <a:r>
              <a:rPr lang="fr-FR" sz="1600" dirty="0" smtClean="0">
                <a:hlinkClick r:id="rId6" tooltip="1952"/>
              </a:rPr>
              <a:t>1952</a:t>
            </a:r>
            <a:r>
              <a:rPr lang="fr-FR" sz="1600" dirty="0" smtClean="0"/>
              <a:t>.</a:t>
            </a:r>
          </a:p>
          <a:p>
            <a:endParaRPr lang="fr-FR" dirty="0"/>
          </a:p>
        </p:txBody>
      </p:sp>
      <p:sp>
        <p:nvSpPr>
          <p:cNvPr id="10" name="Rectangle 9"/>
          <p:cNvSpPr/>
          <p:nvPr/>
        </p:nvSpPr>
        <p:spPr>
          <a:xfrm>
            <a:off x="3491880" y="4149080"/>
            <a:ext cx="5454352" cy="2246769"/>
          </a:xfrm>
          <a:prstGeom prst="rect">
            <a:avLst/>
          </a:prstGeom>
        </p:spPr>
        <p:txBody>
          <a:bodyPr wrap="square">
            <a:spAutoFit/>
          </a:bodyPr>
          <a:lstStyle/>
          <a:p>
            <a:r>
              <a:rPr lang="fr-FR" sz="1400" dirty="0" smtClean="0"/>
              <a:t>Le </a:t>
            </a:r>
            <a:r>
              <a:rPr lang="fr-FR" sz="1400" b="1" dirty="0" err="1" smtClean="0"/>
              <a:t>ready</a:t>
            </a:r>
            <a:r>
              <a:rPr lang="fr-FR" sz="1400" b="1" dirty="0" smtClean="0"/>
              <a:t> made</a:t>
            </a:r>
            <a:r>
              <a:rPr lang="fr-FR" sz="1400" dirty="0" smtClean="0"/>
              <a:t> est un objet trouvé considéré comme un objet d'art. L'attitude du </a:t>
            </a:r>
            <a:r>
              <a:rPr lang="fr-FR" sz="1400" b="1" i="1" dirty="0" smtClean="0"/>
              <a:t>ready-made</a:t>
            </a:r>
            <a:r>
              <a:rPr lang="fr-FR" sz="1400" dirty="0" smtClean="0"/>
              <a:t> consiste, initialement, à simplement choisir un objet manufacturé et le désigner comme œuvre d'art. Commencée par </a:t>
            </a:r>
            <a:r>
              <a:rPr lang="fr-FR" sz="1400" dirty="0" smtClean="0">
                <a:hlinkClick r:id="rId7" tooltip="Marcel Duchamp"/>
              </a:rPr>
              <a:t>Marcel Duchamp</a:t>
            </a:r>
            <a:r>
              <a:rPr lang="fr-FR" sz="1400" dirty="0" smtClean="0"/>
              <a:t>, cette démarche a donné naissance à une grande partie des pratiques artistiques actuelles, qu'elles s'en réclament ou s'en défendent.</a:t>
            </a:r>
          </a:p>
          <a:p>
            <a:r>
              <a:rPr lang="fr-FR" sz="1400" dirty="0" smtClean="0"/>
              <a:t>Le </a:t>
            </a:r>
            <a:r>
              <a:rPr lang="fr-FR" sz="1400" i="1" dirty="0" smtClean="0"/>
              <a:t>ready-made</a:t>
            </a:r>
            <a:r>
              <a:rPr lang="fr-FR" sz="1400" dirty="0" smtClean="0"/>
              <a:t> a remis en question un certain nombre de certitudes sur lesquelles reposait l'art, comme les notions de virtuosité et de </a:t>
            </a:r>
            <a:r>
              <a:rPr lang="fr-FR" sz="1400" i="1" dirty="0" smtClean="0"/>
              <a:t>savoir-faire</a:t>
            </a:r>
            <a:r>
              <a:rPr lang="fr-FR" sz="1400" dirty="0" smtClean="0"/>
              <a:t> ou encore d'œuvre, conçue désormais comme résultante de l'exposition et de l'acte de nommer.</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www.nounours-en-peluche.com/129-143-large/assortiment-de-3-doudous-en-peluche-26-cm.jpg"/>
          <p:cNvPicPr>
            <a:picLocks noChangeAspect="1" noChangeArrowheads="1"/>
          </p:cNvPicPr>
          <p:nvPr/>
        </p:nvPicPr>
        <p:blipFill>
          <a:blip r:embed="rId3" cstate="screen">
            <a:clrChange>
              <a:clrFrom>
                <a:srgbClr val="FFFFFF"/>
              </a:clrFrom>
              <a:clrTo>
                <a:srgbClr val="FFFFFF">
                  <a:alpha val="0"/>
                </a:srgbClr>
              </a:clrTo>
            </a:clrChange>
          </a:blip>
          <a:srcRect/>
          <a:stretch>
            <a:fillRect/>
          </a:stretch>
        </p:blipFill>
        <p:spPr bwMode="auto">
          <a:xfrm>
            <a:off x="-252536" y="620688"/>
            <a:ext cx="4957797" cy="3312368"/>
          </a:xfrm>
          <a:prstGeom prst="rect">
            <a:avLst/>
          </a:prstGeom>
          <a:noFill/>
        </p:spPr>
      </p:pic>
      <p:pic>
        <p:nvPicPr>
          <p:cNvPr id="4"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4" cstate="screen">
            <a:duotone>
              <a:schemeClr val="bg2">
                <a:shade val="45000"/>
                <a:satMod val="135000"/>
              </a:schemeClr>
              <a:prstClr val="white"/>
            </a:duotone>
          </a:blip>
          <a:srcRect/>
          <a:stretch>
            <a:fillRect/>
          </a:stretch>
        </p:blipFill>
        <p:spPr bwMode="auto">
          <a:xfrm>
            <a:off x="-1" y="0"/>
            <a:ext cx="9693284" cy="1196752"/>
          </a:xfrm>
          <a:prstGeom prst="rect">
            <a:avLst/>
          </a:prstGeom>
          <a:noFill/>
        </p:spPr>
      </p:pic>
      <p:sp>
        <p:nvSpPr>
          <p:cNvPr id="2" name="Titre 1"/>
          <p:cNvSpPr>
            <a:spLocks noGrp="1"/>
          </p:cNvSpPr>
          <p:nvPr>
            <p:ph type="title"/>
          </p:nvPr>
        </p:nvSpPr>
        <p:spPr/>
        <p:txBody>
          <a:bodyPr/>
          <a:lstStyle/>
          <a:p>
            <a:r>
              <a:rPr lang="fr-FR" dirty="0" smtClean="0">
                <a:solidFill>
                  <a:srgbClr val="FF0000"/>
                </a:solidFill>
              </a:rPr>
              <a:t>III- Valeur des objets</a:t>
            </a:r>
            <a:endParaRPr lang="fr-FR" dirty="0">
              <a:solidFill>
                <a:srgbClr val="FF0000"/>
              </a:solidFill>
            </a:endParaRPr>
          </a:p>
        </p:txBody>
      </p:sp>
      <p:pic>
        <p:nvPicPr>
          <p:cNvPr id="22530" name="Picture 2" descr="http://www.maisonderetraiteroquevaire.fr/images/valeur-page.jpg"/>
          <p:cNvPicPr>
            <a:picLocks noChangeAspect="1" noChangeArrowheads="1"/>
          </p:cNvPicPr>
          <p:nvPr/>
        </p:nvPicPr>
        <p:blipFill>
          <a:blip r:embed="rId5" cstate="screen">
            <a:clrChange>
              <a:clrFrom>
                <a:srgbClr val="F0EBE7"/>
              </a:clrFrom>
              <a:clrTo>
                <a:srgbClr val="F0EBE7">
                  <a:alpha val="0"/>
                </a:srgbClr>
              </a:clrTo>
            </a:clrChange>
          </a:blip>
          <a:srcRect/>
          <a:stretch>
            <a:fillRect/>
          </a:stretch>
        </p:blipFill>
        <p:spPr bwMode="auto">
          <a:xfrm>
            <a:off x="899592" y="2420888"/>
            <a:ext cx="7959044" cy="3312368"/>
          </a:xfrm>
          <a:prstGeom prst="rect">
            <a:avLst/>
          </a:prstGeom>
          <a:noFill/>
        </p:spPr>
      </p:pic>
      <p:pic>
        <p:nvPicPr>
          <p:cNvPr id="22534" name="Picture 6" descr="http://nsm01.casimages.com/img/2008/03/29/080329060739181071885700.gif"/>
          <p:cNvPicPr>
            <a:picLocks noChangeAspect="1" noChangeArrowheads="1"/>
          </p:cNvPicPr>
          <p:nvPr/>
        </p:nvPicPr>
        <p:blipFill>
          <a:blip r:embed="rId6" cstate="screen"/>
          <a:srcRect/>
          <a:stretch>
            <a:fillRect/>
          </a:stretch>
        </p:blipFill>
        <p:spPr bwMode="auto">
          <a:xfrm>
            <a:off x="1763688" y="5159023"/>
            <a:ext cx="3744094" cy="2518449"/>
          </a:xfrm>
          <a:prstGeom prst="rect">
            <a:avLst/>
          </a:prstGeom>
          <a:noFill/>
        </p:spPr>
      </p:pic>
      <p:pic>
        <p:nvPicPr>
          <p:cNvPr id="22536" name="Picture 8" descr="http://www.decocrush.fr/wp-content/uploads/2012/01/decocrush_coke_generation_taikkun_li_0002.jpg"/>
          <p:cNvPicPr>
            <a:picLocks noChangeAspect="1" noChangeArrowheads="1"/>
          </p:cNvPicPr>
          <p:nvPr/>
        </p:nvPicPr>
        <p:blipFill>
          <a:blip r:embed="rId7" cstate="screen">
            <a:clrChange>
              <a:clrFrom>
                <a:srgbClr val="FFFFFD"/>
              </a:clrFrom>
              <a:clrTo>
                <a:srgbClr val="FFFFFD">
                  <a:alpha val="0"/>
                </a:srgbClr>
              </a:clrTo>
            </a:clrChange>
          </a:blip>
          <a:srcRect/>
          <a:stretch>
            <a:fillRect/>
          </a:stretch>
        </p:blipFill>
        <p:spPr bwMode="auto">
          <a:xfrm>
            <a:off x="5220072" y="2852936"/>
            <a:ext cx="3672408" cy="3672408"/>
          </a:xfrm>
          <a:prstGeom prst="rect">
            <a:avLst/>
          </a:prstGeom>
          <a:noFill/>
        </p:spPr>
      </p:pic>
      <p:pic>
        <p:nvPicPr>
          <p:cNvPr id="22538" name="Picture 10" descr="http://www.ancient-symbols.com/images/symbolsonline/menorah-symbol.jpg"/>
          <p:cNvPicPr>
            <a:picLocks noChangeAspect="1" noChangeArrowheads="1"/>
          </p:cNvPicPr>
          <p:nvPr/>
        </p:nvPicPr>
        <p:blipFill>
          <a:blip r:embed="rId8" cstate="screen"/>
          <a:srcRect/>
          <a:stretch>
            <a:fillRect/>
          </a:stretch>
        </p:blipFill>
        <p:spPr bwMode="auto">
          <a:xfrm>
            <a:off x="395536" y="4725144"/>
            <a:ext cx="1428750" cy="1428750"/>
          </a:xfrm>
          <a:prstGeom prst="rect">
            <a:avLst/>
          </a:prstGeom>
          <a:noFill/>
        </p:spPr>
      </p:pic>
      <p:pic>
        <p:nvPicPr>
          <p:cNvPr id="22540" name="Picture 12" descr="http://csimg.webmarchand.com/srv/FR/290356694233/T/340x340/C/FFFFFF/url/pendentif-plaquac-or-femme.jpg"/>
          <p:cNvPicPr>
            <a:picLocks noChangeAspect="1" noChangeArrowheads="1"/>
          </p:cNvPicPr>
          <p:nvPr/>
        </p:nvPicPr>
        <p:blipFill>
          <a:blip r:embed="rId9" cstate="screen">
            <a:clrChange>
              <a:clrFrom>
                <a:srgbClr val="FFFFFF"/>
              </a:clrFrom>
              <a:clrTo>
                <a:srgbClr val="FFFFFF">
                  <a:alpha val="0"/>
                </a:srgbClr>
              </a:clrTo>
            </a:clrChange>
          </a:blip>
          <a:srcRect/>
          <a:stretch>
            <a:fillRect/>
          </a:stretch>
        </p:blipFill>
        <p:spPr bwMode="auto">
          <a:xfrm>
            <a:off x="6735320" y="839792"/>
            <a:ext cx="2677710" cy="2677711"/>
          </a:xfrm>
          <a:prstGeom prst="rect">
            <a:avLst/>
          </a:prstGeom>
          <a:noFill/>
        </p:spPr>
      </p:pic>
      <p:pic>
        <p:nvPicPr>
          <p:cNvPr id="22542" name="Picture 14" descr="http://www.paris.catholique.fr/IMG/jpg/10_EMO_ciboire.jpg"/>
          <p:cNvPicPr>
            <a:picLocks noChangeAspect="1" noChangeArrowheads="1"/>
          </p:cNvPicPr>
          <p:nvPr/>
        </p:nvPicPr>
        <p:blipFill>
          <a:blip r:embed="rId10" cstate="screen">
            <a:clrChange>
              <a:clrFrom>
                <a:srgbClr val="D0DCDC"/>
              </a:clrFrom>
              <a:clrTo>
                <a:srgbClr val="D0DCDC">
                  <a:alpha val="0"/>
                </a:srgbClr>
              </a:clrTo>
            </a:clrChange>
          </a:blip>
          <a:srcRect/>
          <a:stretch>
            <a:fillRect/>
          </a:stretch>
        </p:blipFill>
        <p:spPr bwMode="auto">
          <a:xfrm flipH="1">
            <a:off x="4932040" y="980728"/>
            <a:ext cx="1762755" cy="3240360"/>
          </a:xfrm>
          <a:prstGeom prst="rect">
            <a:avLst/>
          </a:prstGeom>
          <a:noFill/>
        </p:spPr>
      </p:pic>
      <p:graphicFrame>
        <p:nvGraphicFramePr>
          <p:cNvPr id="11" name="Diagramme 10"/>
          <p:cNvGraphicFramePr/>
          <p:nvPr/>
        </p:nvGraphicFramePr>
        <p:xfrm>
          <a:off x="251520" y="1556792"/>
          <a:ext cx="8892480" cy="496855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2" nodeType="click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ppt_x"/>
                                          </p:val>
                                        </p:tav>
                                      </p:tavLst>
                                    </p:anim>
                                    <p:anim calcmode="lin" valueType="num">
                                      <p:cBhvr additive="base">
                                        <p:cTn id="12" dur="500"/>
                                        <p:tgtEl>
                                          <p:spTgt spid="11"/>
                                        </p:tgtEl>
                                        <p:attrNameLst>
                                          <p:attrName>ppt_y</p:attrName>
                                        </p:attrNameLst>
                                      </p:cBhvr>
                                      <p:tavLst>
                                        <p:tav tm="0">
                                          <p:val>
                                            <p:strVal val="ppt_y"/>
                                          </p:val>
                                        </p:tav>
                                        <p:tav tm="100000">
                                          <p:val>
                                            <p:strVal val="1+ppt_h/2"/>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1" grpId="2">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3" cstate="screen">
            <a:duotone>
              <a:schemeClr val="bg2">
                <a:shade val="45000"/>
                <a:satMod val="135000"/>
              </a:schemeClr>
              <a:prstClr val="white"/>
            </a:duotone>
          </a:blip>
          <a:srcRect/>
          <a:stretch>
            <a:fillRect/>
          </a:stretch>
        </p:blipFill>
        <p:spPr bwMode="auto">
          <a:xfrm>
            <a:off x="-1" y="0"/>
            <a:ext cx="9693284" cy="1196752"/>
          </a:xfrm>
          <a:prstGeom prst="rect">
            <a:avLst/>
          </a:prstGeom>
          <a:noFill/>
        </p:spPr>
      </p:pic>
      <p:sp>
        <p:nvSpPr>
          <p:cNvPr id="2" name="Titre 1"/>
          <p:cNvSpPr>
            <a:spLocks noGrp="1"/>
          </p:cNvSpPr>
          <p:nvPr>
            <p:ph type="title"/>
          </p:nvPr>
        </p:nvSpPr>
        <p:spPr/>
        <p:txBody>
          <a:bodyPr/>
          <a:lstStyle/>
          <a:p>
            <a:r>
              <a:rPr lang="fr-FR" dirty="0" smtClean="0">
                <a:solidFill>
                  <a:srgbClr val="FF0000"/>
                </a:solidFill>
              </a:rPr>
              <a:t>1- qualité et esthétique de l’objet</a:t>
            </a:r>
            <a:endParaRPr lang="fr-FR" dirty="0">
              <a:solidFill>
                <a:srgbClr val="FF0000"/>
              </a:solidFill>
            </a:endParaRPr>
          </a:p>
        </p:txBody>
      </p:sp>
      <p:pic>
        <p:nvPicPr>
          <p:cNvPr id="20484" name="Picture 4" descr="http://www.acheter-en-chine.com/wp-content/uploads/2011/01/pdtimg_165623b.jpg"/>
          <p:cNvPicPr>
            <a:picLocks noChangeAspect="1" noChangeArrowheads="1"/>
          </p:cNvPicPr>
          <p:nvPr/>
        </p:nvPicPr>
        <p:blipFill>
          <a:blip r:embed="rId4" cstate="screen"/>
          <a:srcRect/>
          <a:stretch>
            <a:fillRect/>
          </a:stretch>
        </p:blipFill>
        <p:spPr bwMode="auto">
          <a:xfrm>
            <a:off x="395536" y="1412776"/>
            <a:ext cx="3237317" cy="3024336"/>
          </a:xfrm>
          <a:prstGeom prst="rect">
            <a:avLst/>
          </a:prstGeom>
          <a:noFill/>
        </p:spPr>
      </p:pic>
      <p:pic>
        <p:nvPicPr>
          <p:cNvPr id="20482" name="Picture 2" descr="http://t3.gstatic.com/images?q=tbn:ANd9GcSJmfy17lB5S-8_QFUHeGAxekt6QfHCjNsyBiVHp-N207v_w63nK3ZOWKevhQ"/>
          <p:cNvPicPr>
            <a:picLocks noChangeAspect="1" noChangeArrowheads="1"/>
          </p:cNvPicPr>
          <p:nvPr/>
        </p:nvPicPr>
        <p:blipFill>
          <a:blip r:embed="rId5" cstate="screen">
            <a:clrChange>
              <a:clrFrom>
                <a:srgbClr val="FFFFFF"/>
              </a:clrFrom>
              <a:clrTo>
                <a:srgbClr val="FFFFFF">
                  <a:alpha val="0"/>
                </a:srgbClr>
              </a:clrTo>
            </a:clrChange>
          </a:blip>
          <a:srcRect/>
          <a:stretch>
            <a:fillRect/>
          </a:stretch>
        </p:blipFill>
        <p:spPr bwMode="auto">
          <a:xfrm>
            <a:off x="2915816" y="2636912"/>
            <a:ext cx="3570887" cy="2376264"/>
          </a:xfrm>
          <a:prstGeom prst="rect">
            <a:avLst/>
          </a:prstGeom>
          <a:noFill/>
        </p:spPr>
      </p:pic>
      <p:pic>
        <p:nvPicPr>
          <p:cNvPr id="20486" name="Picture 6" descr="http://www.luxebytrendy.com/wp-content/uploads/2012/11/Bijoux-Cartier1.jpg"/>
          <p:cNvPicPr>
            <a:picLocks noChangeAspect="1" noChangeArrowheads="1"/>
          </p:cNvPicPr>
          <p:nvPr/>
        </p:nvPicPr>
        <p:blipFill>
          <a:blip r:embed="rId6" cstate="screen">
            <a:clrChange>
              <a:clrFrom>
                <a:srgbClr val="FFFFFF"/>
              </a:clrFrom>
              <a:clrTo>
                <a:srgbClr val="FFFFFF">
                  <a:alpha val="0"/>
                </a:srgbClr>
              </a:clrTo>
            </a:clrChange>
          </a:blip>
          <a:srcRect/>
          <a:stretch>
            <a:fillRect/>
          </a:stretch>
        </p:blipFill>
        <p:spPr bwMode="auto">
          <a:xfrm>
            <a:off x="4067944" y="260648"/>
            <a:ext cx="4671603" cy="3114403"/>
          </a:xfrm>
          <a:prstGeom prst="rect">
            <a:avLst/>
          </a:prstGeom>
          <a:noFill/>
        </p:spPr>
      </p:pic>
      <p:pic>
        <p:nvPicPr>
          <p:cNvPr id="20490" name="Picture 10" descr="http://www.montres-de-luxe.com/photo/art/default/4722414-7054151.jpg"/>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a:off x="5598114" y="3933056"/>
            <a:ext cx="2845625" cy="2276501"/>
          </a:xfrm>
          <a:prstGeom prst="rect">
            <a:avLst/>
          </a:prstGeom>
          <a:noFill/>
        </p:spPr>
      </p:pic>
      <p:pic>
        <p:nvPicPr>
          <p:cNvPr id="20492" name="Picture 12" descr="http://www.swatchblog.fr/images/NewGent.jpg"/>
          <p:cNvPicPr>
            <a:picLocks noChangeAspect="1" noChangeArrowheads="1"/>
          </p:cNvPicPr>
          <p:nvPr/>
        </p:nvPicPr>
        <p:blipFill>
          <a:blip r:embed="rId8" cstate="screen">
            <a:clrChange>
              <a:clrFrom>
                <a:srgbClr val="FFFFFF"/>
              </a:clrFrom>
              <a:clrTo>
                <a:srgbClr val="FFFFFF">
                  <a:alpha val="0"/>
                </a:srgbClr>
              </a:clrTo>
            </a:clrChange>
          </a:blip>
          <a:srcRect/>
          <a:stretch>
            <a:fillRect/>
          </a:stretch>
        </p:blipFill>
        <p:spPr bwMode="auto">
          <a:xfrm>
            <a:off x="395536" y="4365104"/>
            <a:ext cx="2660744" cy="2096667"/>
          </a:xfrm>
          <a:prstGeom prst="rect">
            <a:avLst/>
          </a:prstGeom>
          <a:noFill/>
        </p:spPr>
      </p:pic>
      <p:pic>
        <p:nvPicPr>
          <p:cNvPr id="20494" name="Picture 14" descr="http://www.parisbijoux.fr/wp-content/uploads/2012/11/Collier-Emeraude-Bulgari-Paris-Bijoux.jpg"/>
          <p:cNvPicPr>
            <a:picLocks noChangeAspect="1" noChangeArrowheads="1"/>
          </p:cNvPicPr>
          <p:nvPr/>
        </p:nvPicPr>
        <p:blipFill>
          <a:blip r:embed="rId9" cstate="screen">
            <a:clrChange>
              <a:clrFrom>
                <a:srgbClr val="FFFFFF"/>
              </a:clrFrom>
              <a:clrTo>
                <a:srgbClr val="FFFFFF">
                  <a:alpha val="0"/>
                </a:srgbClr>
              </a:clrTo>
            </a:clrChange>
          </a:blip>
          <a:srcRect/>
          <a:stretch>
            <a:fillRect/>
          </a:stretch>
        </p:blipFill>
        <p:spPr bwMode="auto">
          <a:xfrm>
            <a:off x="6732240" y="2636912"/>
            <a:ext cx="1949202" cy="1949202"/>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3" cstate="screen">
            <a:duotone>
              <a:schemeClr val="bg2">
                <a:shade val="45000"/>
                <a:satMod val="135000"/>
              </a:schemeClr>
              <a:prstClr val="white"/>
            </a:duotone>
          </a:blip>
          <a:srcRect/>
          <a:stretch>
            <a:fillRect/>
          </a:stretch>
        </p:blipFill>
        <p:spPr bwMode="auto">
          <a:xfrm>
            <a:off x="-1" y="0"/>
            <a:ext cx="9693284" cy="1196752"/>
          </a:xfrm>
          <a:prstGeom prst="rect">
            <a:avLst/>
          </a:prstGeom>
          <a:noFill/>
        </p:spPr>
      </p:pic>
      <p:sp>
        <p:nvSpPr>
          <p:cNvPr id="2" name="Titre 1"/>
          <p:cNvSpPr>
            <a:spLocks noGrp="1"/>
          </p:cNvSpPr>
          <p:nvPr>
            <p:ph type="title"/>
          </p:nvPr>
        </p:nvSpPr>
        <p:spPr/>
        <p:txBody>
          <a:bodyPr>
            <a:normAutofit fontScale="90000"/>
          </a:bodyPr>
          <a:lstStyle/>
          <a:p>
            <a:r>
              <a:rPr lang="fr-FR" dirty="0" smtClean="0">
                <a:solidFill>
                  <a:srgbClr val="FF0000"/>
                </a:solidFill>
              </a:rPr>
              <a:t>2- la marque et la fonction sociale de l’objet</a:t>
            </a:r>
            <a:endParaRPr lang="fr-FR" dirty="0">
              <a:solidFill>
                <a:srgbClr val="FF0000"/>
              </a:solidFill>
            </a:endParaRPr>
          </a:p>
        </p:txBody>
      </p:sp>
      <p:pic>
        <p:nvPicPr>
          <p:cNvPr id="18434" name="Picture 2" descr="http://4.bp.blogspot.com/-Ia9-5jmO5n4/UcXIXsizNZI/AAAAAAAAAXg/p0dqTqa8Qo4/s1600/logos+automobile.jpg"/>
          <p:cNvPicPr>
            <a:picLocks noChangeAspect="1" noChangeArrowheads="1"/>
          </p:cNvPicPr>
          <p:nvPr/>
        </p:nvPicPr>
        <p:blipFill>
          <a:blip r:embed="rId4" cstate="screen">
            <a:clrChange>
              <a:clrFrom>
                <a:srgbClr val="FFFFFF"/>
              </a:clrFrom>
              <a:clrTo>
                <a:srgbClr val="FFFFFF">
                  <a:alpha val="0"/>
                </a:srgbClr>
              </a:clrTo>
            </a:clrChange>
          </a:blip>
          <a:srcRect/>
          <a:stretch>
            <a:fillRect/>
          </a:stretch>
        </p:blipFill>
        <p:spPr bwMode="auto">
          <a:xfrm>
            <a:off x="1691680" y="1700808"/>
            <a:ext cx="5394598" cy="4558815"/>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3" cstate="screen">
            <a:duotone>
              <a:schemeClr val="bg2">
                <a:shade val="45000"/>
                <a:satMod val="135000"/>
              </a:schemeClr>
              <a:prstClr val="white"/>
            </a:duotone>
          </a:blip>
          <a:srcRect/>
          <a:stretch>
            <a:fillRect/>
          </a:stretch>
        </p:blipFill>
        <p:spPr bwMode="auto">
          <a:xfrm>
            <a:off x="-1" y="0"/>
            <a:ext cx="9693284" cy="6858000"/>
          </a:xfrm>
          <a:prstGeom prst="rect">
            <a:avLst/>
          </a:prstGeom>
          <a:noFill/>
        </p:spPr>
      </p:pic>
      <p:pic>
        <p:nvPicPr>
          <p:cNvPr id="2062" name="Picture 14" descr="http://static.lexpress.fr/medias_8868/w_605,h_270,c_fill,g_north/rayon-supermarche-caddie-distribution_4540708.jpg"/>
          <p:cNvPicPr>
            <a:picLocks noChangeAspect="1" noChangeArrowheads="1"/>
          </p:cNvPicPr>
          <p:nvPr/>
        </p:nvPicPr>
        <p:blipFill>
          <a:blip r:embed="rId4" cstate="screen">
            <a:duotone>
              <a:schemeClr val="bg2">
                <a:shade val="45000"/>
                <a:satMod val="135000"/>
              </a:schemeClr>
              <a:prstClr val="white"/>
            </a:duotone>
          </a:blip>
          <a:srcRect/>
          <a:stretch>
            <a:fillRect/>
          </a:stretch>
        </p:blipFill>
        <p:spPr bwMode="auto">
          <a:xfrm>
            <a:off x="755576" y="4286249"/>
            <a:ext cx="5762625" cy="2571751"/>
          </a:xfrm>
          <a:prstGeom prst="rect">
            <a:avLst/>
          </a:prstGeom>
          <a:ln>
            <a:noFill/>
          </a:ln>
          <a:effectLst>
            <a:softEdge rad="112500"/>
          </a:effectLst>
        </p:spPr>
      </p:pic>
      <p:pic>
        <p:nvPicPr>
          <p:cNvPr id="2054" name="Picture 6" descr="http://www.meilleurportabletactilepascher.com/wp-content/uploads/2014/06/portables.jpg"/>
          <p:cNvPicPr>
            <a:picLocks noChangeAspect="1" noChangeArrowheads="1"/>
          </p:cNvPicPr>
          <p:nvPr/>
        </p:nvPicPr>
        <p:blipFill>
          <a:blip r:embed="rId5" cstate="screen">
            <a:duotone>
              <a:schemeClr val="bg2">
                <a:shade val="45000"/>
                <a:satMod val="135000"/>
              </a:schemeClr>
              <a:prstClr val="white"/>
            </a:duotone>
          </a:blip>
          <a:srcRect/>
          <a:stretch>
            <a:fillRect/>
          </a:stretch>
        </p:blipFill>
        <p:spPr bwMode="auto">
          <a:xfrm>
            <a:off x="0" y="0"/>
            <a:ext cx="5200650" cy="3905251"/>
          </a:xfrm>
          <a:prstGeom prst="rect">
            <a:avLst/>
          </a:prstGeom>
          <a:ln>
            <a:noFill/>
          </a:ln>
          <a:effectLst>
            <a:softEdge rad="112500"/>
          </a:effectLst>
        </p:spPr>
      </p:pic>
      <p:sp>
        <p:nvSpPr>
          <p:cNvPr id="2050" name="AutoShape 2" descr="data:image/jpeg;base64,/9j/4AAQSkZJRgABAQAAAQABAAD/2wCEAAkGBxQSEhUUEhQVFRUVFhgVFxgYExQXHBwYFBUXFxgWFBgYHCggGBolHBQUITEhJikrLi4uFx8zODMsNygtLisBCgoKDg0OGxAQGjckHyYvLDcsMC40LzE0LzUsLCwsLSwsNCwsLCwsLCwsLCwsLDQsLCwsLCwsLDQsLDQsLCwsLP/AABEIALcBEwMBIgACEQEDEQH/xAAcAAABBQEBAQAAAAAAAAAAAAAAAwQFBgcCAQj/xABDEAABAwIDBQUFBQYFBAMBAAABAAIDBBEFITEGEkFRYRNxgZGhByIyscEUM0Ji0SNDUnKC4VOS0vDxY6KywhYkNBX/xAAZAQEAAwEBAAAAAAAAAAAAAAAAAQMEAgX/xAArEQEAAgIBBAAFAwUBAAAAAAAAAQIDEQQSITFBBRMiMlEUcYEVM2GRwSP/2gAMAwEAAhEDEQA/ANu7Ich5I7Ich5LtCDjshyHkjshyHku0IOOyHIeSOyHIeS7Qg47Ich5I7Ich5LteXQc9kOQ8kdkOQ8lzLUNYLuc1o6kD5qFr9tKCH7yrgb07RpPkEE52Q5DyR2Q5DyVErfbBhcf79zz+SJ59SAFXq7290rfuqeaTq4sYPqUGudkOQ8l52TeQ8lgdb7fag37KkhZyL3vf8t1QlR7a8Udo6Fn8sI/9iUH0v2TeQ8kdk3kPJfMLPbJio/fMPfCz9FN4T7d6xhH2iGGVv5d6N3zI9EH0J2Q5DyR2Q5DyVR2O9o1FiFmxv7OU6xSWa7+ng7wVwug57Ich5I7Ich5LtCDjshyHkjshyHku0IOOyHIeSOyHIeS7Qg47Ich5I7Ich5LtCDjshyHkjshyHku0IOOyHIeSOyHIeS7Qg47Ich5I7Ich5LtCDjshyHkjshyHku0IOOyHIeS8SiEAvCVA7Z499jgDxbec9sbb6Auv7zuYABy7lntbik0pvJI53jYeDRkg1afE4mfFKwd72qLqdsKVn7ze/laT66LLnOSTnINEn9oMI+GOR3+UfVRNX7RZP3cTB/M4n5WVLe5ISnLWyCx1W3VW7R7WfysH1uoTENqKg/eVMgv/ANQt+RUYxpF7vLu8AJCoia/4mh3K4BQVXa6cTSBwl38rOu8nMaaqB7EcXD5q7Yxh3aQuaxuYG8LN4juVTgwWd9t2J+emVge4lTES5m0R5kykYBobpNTcOzMzjY7rTa/vO5cMr59NVKN2ElsCHb55NY8Zc95wAXUY7T6V25GOPMqihX+m9m1Q4AiNx8fU2GinKb2VvAu/db4XPqU6YidTMK55ddbiJlkgCWZSvd8LXHwK2Cj2IgDrPc4cCbAW62GfqpTF8AoaCn7YMlqsw20Q783G53W88iu5xxXzLmnJtk+yrHqHZ2qfZ7I3ADMOLg0AjiCTqtA2U9qdZQERVzX1EINg45vFuT9HjvTul2mpwDu0EDgBcg1bgedgOwF3dBxU1TyU9ZBvfZ3RA5GKb3h3tPLqomtXcXy+ZiGkbM7V0tezfppQ7m05Pb0c05hTa+cq/YWSJ4nw2V0bwb7u+Ra38D+XQ5dVPbM+2CameKfF4XAjLtWts4dXs0cPzN8iq5jTRExLcEJjhGLw1UYkp5WSsOjmkHwPI9CnyhIQhCAQhCAQhCAQhCAQhCAQhCAQhCCk+0jBPtTGjeLdxsjuYO7Y5jzWUNnmpH9lUNIGRF8yAdC0/iat12gZcD+WQebf7KsYvQQVEDG1BABDQ19wCHOAtYnrwQUdkwcAWkEHQp1Fhkj9ALcyQoTFsJnw+TMb0bjkR8Lv9Luil8B2h3NLOYTmDq3nZTGvbm29djiPAXk2JtbiAT5JT/4y++jj6f8ACtdNW77C+LdcOH6HkU4ocYLcpIje+oII8ktaKyx5M9qzq3ZVo9kDxAHeSUvHs5GP7NCtU+LAghsd+8ZKvQ0Mgkc+5946Xy7gFz87U9o2ovlv1RFYmYLUmzrHjJj3DS+QHzCicTwWOlZI91KRHEC4uNrAdOfmrLSvewktNvl5LrEquSRhY7cLXZOBYCCORvdd7t6l6URj8zX/AGZ4bsv2kbJN5rA9geGhlsnC4DjvHmNE2lgkp3EZAkZHIggcQlS8taAZd1rRYND7AAaABtsk3FTDvAdoHOOgHE95WjHjzeoljzX41p76j9ilTUySRbpfuOJAJDnMy5gtvn0TOhp3QkHt5pQRnd2ncHWBSrcXi3rWPHMjLLqpOmqowM2g30dqB4BeZzPh2OnVa1J799R7aOHyImOml9xCKMOZO7m7jpnwOV7nolqbDiL2aW8SRcAk6lSOJP3t0Aua3XfiDbaaOubnTlxSEFDG1zXumkNtAX7vnncjpdWcflVy01PaY9T5W/paYvHszOGt4m553t8lzRRROJF235a+pT/EJ43C8Zs7oC4Hv5KHmwZrzvt912p5LVimtqzFu0+pZ+T86kxOONx7hMiAAe6N4+I+irOKOpqkGGph3mi4DjdxaeYcMx3hSEeGSDLfNtNXHXxS0OCHkfABv6qOJSadUci0Wj10xMMWbLyskxbDTp/PVMd2ev2TrMPf9owudzgMy0GziORb8Mg6K47G+2hj3djiTOwkGXaAHcv+dpzZ8lYqbB3M0Fh1Kgdq9laSqFpgGv8AwyNNnX63+IdCk45mfpjs9Ol/pjq8+2rU1UyRofG5r2uFw5pBBHQhLL5sgixTA3F9M/tqfUgAuZb87NWHqMlpmxftcpa3djm/+tMcrOPuOP5H/Q2Vaxo6Fy14OYN10gEIQgEIQgEIQgEIQgEIQggNrXS9naE2dmdAdOB6Kp0le2eEwvjvJG0NfCbXc0Cxcy+o4hX6vbe3iPRVbaPZoSWliJY9ubXNyIP1HRBG7ONE9K+KYdoxr3sG+CDuNPu3vmHAcTnkqNj+zjoLz0zi+HeIJsbtIObZGnhyKveEYwSTBOAyfOxGTZPzN/N0S+FNDZp2ah4ZK4HMXfvNcLddwFBm+C48+J28w2d+JpzDh9VpWCY3FUt933Xge8y+Y6jmFTtp9k2Oc99HmY85IgCC380d/iHRVKkr3xuBBLXtOThl59UNNmllsTcW5WFyR+qbivZoA8+nysoTZ3a2OptHNZkvA6Nd3cj0U++lO/v7zrgWvvEZd64mtvSZ7msr5HfdxHzd80n9ruN0uBOhGdwc8jln3hN6rFadvxyhx4/E9N248x2UMM0n8sdh6LmPpne09O40bVeB3cXMub8CTl3JNuFvJuRnzNhrkbWClaV9a94tROay+ZdI1uXOx17k/qg5pcwgtJBz5X4tvlkvQx/FMmumJ28nN8Jw3v1Tv+EBFgh42Hc0n52T6mp2xZF4A6uA8hdQ+Iuexu7K59gbiVu86/HdeC6zeWighVybwLXG40IyPpmoy582Sv1T2Xcfh8fDfdI7/wAr/FHG4e6WkXsbHTpl9Up2cbRm7cHd3cfBUOnfUb/aN3946k8ejr6q1Ukz3t/assTqNQfP5LN0xE7bYlNA04a1znizvhJPI811W1UTAd3PdtezSddOIv4KBZhYbfsyWjXd/DfuTlrZMyXG/MAfNXR8ry1R8klPjRjlDHscAQC140zzFxqF7W1tSCHwva4cWOGt+LXDQr37Nc3dn3uv8rJaNganza1ndYZuRGPJGq9kecVqHM3f2gdxO4HnPLu9E1qaV8jCyRpdvWzkIFt06tA0PVThkC47Qcld+stH2xEPJ/p0WndrzJjhNLJELF928BmbeJGih9pdg6equ9gEMpz3mgbpP52aeIsVZDOkzULLe83t1S9DFjjHWK1UDDdp8UwNwZLeam0AcS5lvyP1YehyWvbHe0ijxCzWP7KY/upLA9dw6O8FWZ3hwLXAOByIIBHiFR8f2GjeS+lPZPGYbezb/lOrSuFsS+kAV6vnXZr2oV2HOEFcx00Yy94/tAPyP0eOh81tmzG11LXs3qaUOP4mH3Xt6Oac0SnkIQgEIQgEIQgEIQgQqo7i/LNNnOO6N218v+FIJtNDbMacR9QgrWPYAypZvAWIzyyLXDi08Cq5g1X9nmcypFpJCAJiTZ+6LNa7g13oVoULN0HO9ySobGMGbUMcHNBPEc+RHVBC7oZVxuBO9I1zCL6hg3gfD6qO2t2PZUgyQgNm4t0a/wDRybwH7JOw1Ic9jQWRykklgd+F44jhdXFrgRcG4OYP1QfPtdA+Jxa4EOacwbggq07J+0AstDVklmjZOLej+Y6q/wC0mzcVY33vdlA92QD0fzCxjaLZ+SCQskbuuGnJw5tPEINvwwQMs4RRua73g9rGk553vxCmHY3E3if6Wn/YXz1srtjLQu7N93w3zYdW34s/RazQYvFURiSFwe0+h5OHArPfj1tO3UWWSfaEDSMnvc0eguVF4jij5hulrQL62cSO4myjMNrN0uNU9gafhDRpbwzVZr8Wne5zxGexYTdwuAQCBcjTiMlnpWd7xY5snNEUifqjcelu3QcnEHok20zG6ADwBURS0nbxsDJWhgz90e8XcS463ztbgnVSwxAAv3u/XJTi5szbpvXSMeHLaOrXZKRNbfd3jf8AhGR8QNFy2qg3t0SNLuNjvWyOpAtw+Sgppt4Z3vYgOBs6xytfiLX1UfHQMza0zNvnnK06d4W9ylp8fja7J5/lIIOl8rtHcnEOKNeLg6qvQYSxrg9798g3Acd4eIaLFSc1Tvj3nEngAGtAtpbkOgRGoSZqFwahRkL87OcG9Tf6JJ1UM8+7+6GoSjqhJOqE1p4nyNu0AC9t4uA8Eu3Dv4pQOjQSraYcl+8Qz5eXhxTq9oh46pSTqpKTRQs909o5xNtQO/IKHr7szAO711Vn6XJMTMR4Vf1DB1RWZ8pJspcbNBd3An5J3DhdQ/SJw78h6rvB9oZgwMdHYAWDhZuXUKcp690nxAkcCDx6heJyfiHyL9Nq6/z6e3h4sZK9cWVnF9l5HsIlYyQfw7wJ8Ovcs4rcAkp5O0pZHsc05C5a8dA4a9xW4TtbYCV7QLG5Bz6W5+KgaympnXLiX24hpJ8eCyV+Lz166dx/h3bi4+mdW7oLZD2zywkQ4iwvAy7VrbPH87Pxd4W0YNjcFXGJKeVkrTxab26Eag96+f8AFsEjlBu0jkRr0VYaKnDZBLTzFh5tcAT0eziF7dbRaNwwTGn1whYzsX7amP3Y8QaI3ads0e6f526t79Fr9HVslaHxua9rhcOaQQe4rpBdCEIBCEIBCEIG80XFviP06ptDfeJ4WA8r3Uim80PFviOf90ENieHtn3muaNMuRHVUy8uHvIO8+mvmNXR9W829FoN7vb4/8LivoGytsRnb/d+iCHpp2yND2ODmuFwQbhNsXwmKqj3Jm3/hcPiaebT9FBVVDNQPL4AXRk3kh4dXR8ip/DMRjnYHxm40PMHi1w4FBi+1+yL6d9nC7T8EgGR7+R6KsYdiU9DJvRuIH4m/hcOTh9V9KVdMyVhZI0PY7UH5jkeqyjbTYgwAvjBfCePFnR3TqgdYXjsNezLJ4HvMJzHVp4jqn1RTkx9kaiQxD8AaOBWPz08kDw+NxFjcOBzCt+BbXiWzJvdfoDwd+hVtM+SkarKq2Glp6pjutVNSsi+DezOe882PgEsJgNA2/O1z6pvRYlGy/aMDidCbkDwU5h2NUxaQ5xid+EsjBb42F1my5aRbd/Msubn/ACJ+VET/AMM2sleMmvI7rD9E0qi5hs9pbfmnktRK/wCGRjuvagehsm+K0B3R+3jeT+FlyR1vostudSPXh50fGb73NO37uKF8b778m7bQAa911O4VhDZrmJu/bXekt5gZqr01Gy9n3ce/5gKZwuSOF+/74NrAsfunuPML1OLnw3x7139barWy8jWTDbdfceJWiHZy2vZt4WbGXHzcq/tTgDmG7HMc3mLAjo5o170rW4qHi95COTpnH0bYKJrcYpY83TNbzADR/wCRJWumSkffPb8aZsuLkT/arMT+Zk0pcNkP7zc6AH/hO3tfGR7+gtfj4hV6t20pWklr3v5WBP8A3OsFDz7d/wCHCf63/wClcV5c4rf+f2/iWi3A/U4954iL/mF/+07zm7o+Fu6wBtrZWvc2942vdevDi2zmt1/G4XHWwvksqqtsal2jmR/ytF/N1yoqoxaWT45nu/qdbyCmedaI+mNK4+CY7TvJaZlqlfXxxn3powLab1vQ5qIk2vgZpI53Rgd88gs3Fl0Vgy6y/fG3rYMUYa9NJ7LvN7QCDeKLPm930AUVV7aVb8g8MB/hH6quoVdcVK9qwvm8z5Op8Umf8Urz/UR6BNTnrmhCschTezW1lXQODqaVzRfNh95h72/pZQiEH0Tsb7Y6ap3Y6oCmlOVybxuPR34e4rTmSAi4IIOhH0XxOtf9hO1UzZxRSOLoXtcY94/A5ovZv5SL5dyDe0Ly6EHqEIQCEIQN5oeLdePVJtddPEhPDfMa/PoUDOspGyCx14FULFsHlpZTNTfF+OP8MgHyPVaG11+/iFzUQB4sUFUwfFmVDN5mRGTmH4mnkR9U+cAQQQCDkQdCORUHj+z72SdtAdyUaEfC8fwvHFK4Jjgnux47OZvxMP8A5M5hBTttNhrB0tM27NXR8W8yzmFk+I4YWm7F9PgqobW7FsqLyQAMl1LdGv8ADg5BjmCbROYQ2XMA5E8uRV4hnBs5liDnpcKjYzgxa5wLS17cnNIsbjmoUzyNG6XPAHDeIHgFXkxUyRq0bU5sGPNXpvG2rnE4237WQNFuBaDfrdMZtrqNn8Uh7y76ALMCvbKunFxU8VUY/h/Hx+KrzW7etP3UFrcyG+YFz6qGqdr6h2hazubc+ZUAvbK+IiPDXWla+IO6nFZpPjlef6iB5BNNV6vQFLoWXpGWS9QgQjbdwBNrmxJ4dSnstEGu3bPdfQgCx6jW6RITmmrXM+GwQSVDs6cpDfduPdcLG/XmFLYjhDOxc51mlouD15dVAjHZvwkD+m/zSFRJNKffLnd5sPLRAzQnTaE8SB6pZlE3jcoI9dNYToCfBWPD9n5pfuqd7uoYbf5jkrHQ+z2rf8fZxD8z7nybdBnzaN54W7yl2Ydzd5BaxRezWMffTud0Y0NHm5TNPspQQ5mJpI4yPLvQm3ogxujwsONmtLj0Fz5BXrYjA5IKyGRzCwl7WNByPvOG84/0gi3VX2jxqkieyJpY0vIa0MjsLnS5AyXbxvYhTj/qX/yscfog0NC9QgEIQgEIQgEIQgQngvmMj8+hSLHX6HiE9SM8N8xkRx+hQN5og4WcLqm7TbN71nsJZI3Nkg1B5FXNj75HIjUIewEWIuEFCwTGy53YVA3J2+TwPxM69FOpptNs22Rt8wQbseMnNI0zULhmNvieIKzJ2jJdGv6O5O+aD3bTAYqiF0hFpWNu1w1PJruaxzHcCfG4slYY5Bw+rTxC3jGT+wk7vqEti+z8NbFuStzA914+Jp6H6IPluaAsNik1f9stk5qR5D27zfwvANiOvVUmdjWnMW9PQoG4XqUaxp0J8gl2Ud+J8kDULpPhRtGp9VJ0GBSy/cwSP6tjcR52QQDWE6ApRtK49Ff6H2c1j/iayIfneL+TbqwUPsuYPvqhx6RsA9XfogyZtDzKcQUAJs1pcegLitgfgWE0f33Z7w/xZiT/AJAR8kjJt7QU4IgjJt/hwiMf5n2QUSg2Qq5Pgp3Ac3WYPVWGh9mUx++mjZ0aC8+eQSOJe1p5+6iY3q9zpD5NsPVVmu2/rJdJngcmBrB/2je9UGjQ7DUMAvO8vt/G8MHkF0ccwql+7EVx/hx9of8ANb6rJoaesqnXZHJIee65583XKnqP2b18tjIBGPzvA/7Rc+iCw4h7W2DKGBx5F7g0eQurDsNtFLWRSSSNaN19mhnK17Z6lVyh9lDAL1FQT0jb/wCzsvRT+GS0OGsdG2obYu3rOe17tLWs0dEE/idQ7snOjjeH2yabb1zy8DdVuPBKp5u7civxe/ePk39UlWe0anGUbZJT/Lug+efomI2oxCoyp6XcH8Tmk+rrD0UaFnwfY9jJWzSyukcw3A3Q1oI465qb2dYyetMjXtPY3yBv7zgRrpkCVR6fZvEKn/8AVUuaw6ta63hZtgr5sxg7KbcZCLAEXPPPO6kXhC8Qg9QhCAQhCAQhCAQhCBGeDezGRGh+ibtfwIsR/u4T5Izwb3QjQoEXC+qru0GAslYWubvMPmOoVga/OxyI/wB3C6QZNU1ktGx0E93xOG7FLxbnk1/TqtEojcAjMEcEhjeDskY4FoLDqOV+Sp1JXS4W7deHS0hOR1dF/qaguG0FjC4EXFtDmsVxNzWuI7ONwvo6Nrh6rX8TxCOamMkT2vYRq038DyPRY5i59896hMOaWiglNjTxNvxYHN+tlccF2CpH2LmuPTeFvkqng/xBans+fdCJmCseE0FIB+zhYRxcG39c02rNrKduTS538rcvWyjMZ2WqZp3vD4wxxuC4uJA4DdA4d64h2Fb+9ne7oxoYPM3KTLk5wfaptROYQwt90uB3gdOBHBTUc5JsY3tz+I23T3W8FD0uG0dA5z95sZIsTJJnbpdM6/b+ii/emQ8mNJ9TkkDLsT2Zq6mrndFDIbzSe9Y/xusQTlpbipWg9k9S/OaRkf8AUXHyA+qsE3tKkkypaVzuRcSfRo+qR+0YzVaAQNPJob87lSHNF7L6OLOeVz/FsY9blOXVGEUfwthLhyHau9bhMYvZ1NKd6qqXOJ1AJPzVgw32bUrLHs3SHm66CEqfaS0+7T08j+V7NHk26aDFcWqfu42xA8d36uv8lp9Ds2yMe7GxngFJMwxo1P0QZCNhayozqqpx6XJ/t6KZw72ZUzfiD5D1vZaQGxN4D5pzBKHC4yCCs4bslFH8ELG+AUzFhQGp8hZPnvyuM0iGvP8AuyDqGjjHAE9TddkftGjqvIKYg3JSkDCZL8AgkEIQgEIQgEIQgEIQgEIQgEIQgSnhDhyI0PJNWuN912R+fUJ+kp4Q4Z+B5IGk/wAJTDEsKDwbAEHVv6J5I4gFrtbefUJ2xBjmObEyMLn0Mjo3HVlyAen9lnmKsr4XETQOPUNv6t/RfT1bStcLkZ81CTUzeOfeAUHztQ7RujPvQu9R8wrfh/tLLBZtI5x6vP0atQ//AJMbvwMP9KcQ4A3gyMeCDM37fYlNlBSBt+O453q8geiRdhuM1X3kxiaeAduejLfNbDFgwGpA7gnDcPY3UX7ygx2i9loJvPM5542/XVWnC/Z1TR5iHePN+fzV/jDR8NvCy63kELSYC1gsGsb3BPBQMb8R8zZI1FQ7eIvxSbY3O0uUDztI26AeX6rh1fyC4ZQu42Hef0S7aBo1N+7JA1fVuP8AZJ7rncypC0beA+aPtN/haSgaNoXHWw7z+iewR7gtdeiKV3ANXbMOv8Tie5Bw+cc0n9ov8IJT+OiYOHnmnAFkEdHDI7X3R6p9DEGiwSiEAhCEAhCEAhCEAhCEAhCEAhCEAhCECNRAHix8DySEbyDuu14Hgf7p6k5og4WKBCp0UJNqpSdr2jP3hz4+KipM0HsOqladRUOqkoZWjUhB5O95JAvZJiledfUpy6taOqSNS53wtJQdQU+7xulchyCSFPK7Uhq7Zho/E4lAiZIxnYX7roFST8LSU/jpGDRo+aWAQRrYZXcmrtuHfxOJUghA3jo2D8IPfmlw2y9QgLIQhAIQhAIQhAIQhAIQhAIQhAIQhAIQhAIQhAIQhAIQhAJCSkY7VoXqECBwxnXzXow1nXzQhAsylYNGj5/NKgIQg9QhCAQhCAQhCAQhCAQhCAQhCAQhCAQhC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2056" name="Picture 8" descr="http://csimg.webmarchand.com/srv/FR/2902496468089/T/340x340/C/FFFFFF/url/lampe-merveilleuse-or.jpg"/>
          <p:cNvPicPr>
            <a:picLocks noChangeAspect="1" noChangeArrowheads="1"/>
          </p:cNvPicPr>
          <p:nvPr/>
        </p:nvPicPr>
        <p:blipFill>
          <a:blip r:embed="rId6" cstate="screen">
            <a:clrChange>
              <a:clrFrom>
                <a:srgbClr val="FFFFFF"/>
              </a:clrFrom>
              <a:clrTo>
                <a:srgbClr val="FFFFFF">
                  <a:alpha val="0"/>
                </a:srgbClr>
              </a:clrTo>
            </a:clrChange>
            <a:duotone>
              <a:schemeClr val="bg2">
                <a:shade val="45000"/>
                <a:satMod val="135000"/>
              </a:schemeClr>
              <a:prstClr val="white"/>
            </a:duotone>
          </a:blip>
          <a:srcRect/>
          <a:stretch>
            <a:fillRect/>
          </a:stretch>
        </p:blipFill>
        <p:spPr bwMode="auto">
          <a:xfrm>
            <a:off x="0" y="2708920"/>
            <a:ext cx="3238500" cy="3238501"/>
          </a:xfrm>
          <a:prstGeom prst="rect">
            <a:avLst/>
          </a:prstGeom>
          <a:noFill/>
        </p:spPr>
      </p:pic>
      <p:pic>
        <p:nvPicPr>
          <p:cNvPr id="2064" name="Picture 16" descr="http://static.ladepeche.fr/content/media/image/zoom/2010/03/07/201003070595.jpg"/>
          <p:cNvPicPr>
            <a:picLocks noChangeAspect="1" noChangeArrowheads="1"/>
          </p:cNvPicPr>
          <p:nvPr/>
        </p:nvPicPr>
        <p:blipFill>
          <a:blip r:embed="rId7" cstate="screen">
            <a:duotone>
              <a:schemeClr val="bg2">
                <a:shade val="45000"/>
                <a:satMod val="135000"/>
              </a:schemeClr>
              <a:prstClr val="white"/>
            </a:duotone>
          </a:blip>
          <a:srcRect/>
          <a:stretch>
            <a:fillRect/>
          </a:stretch>
        </p:blipFill>
        <p:spPr bwMode="auto">
          <a:xfrm>
            <a:off x="6228184" y="0"/>
            <a:ext cx="3225435" cy="2331640"/>
          </a:xfrm>
          <a:prstGeom prst="rect">
            <a:avLst/>
          </a:prstGeom>
          <a:ln>
            <a:noFill/>
          </a:ln>
          <a:effectLst>
            <a:softEdge rad="112500"/>
          </a:effectLst>
        </p:spPr>
      </p:pic>
      <p:pic>
        <p:nvPicPr>
          <p:cNvPr id="2060" name="Picture 12" descr="http://www.bubblefactory.fr/wp-content/uploads/2011/06/Pop-Shoes1-524x373.jpg"/>
          <p:cNvPicPr>
            <a:picLocks noChangeAspect="1" noChangeArrowheads="1"/>
          </p:cNvPicPr>
          <p:nvPr/>
        </p:nvPicPr>
        <p:blipFill>
          <a:blip r:embed="rId8" cstate="screen">
            <a:duotone>
              <a:schemeClr val="bg2">
                <a:shade val="45000"/>
                <a:satMod val="135000"/>
              </a:schemeClr>
              <a:prstClr val="white"/>
            </a:duotone>
          </a:blip>
          <a:srcRect/>
          <a:stretch>
            <a:fillRect/>
          </a:stretch>
        </p:blipFill>
        <p:spPr bwMode="auto">
          <a:xfrm>
            <a:off x="5724128" y="3573016"/>
            <a:ext cx="2699792" cy="1921799"/>
          </a:xfrm>
          <a:prstGeom prst="rect">
            <a:avLst/>
          </a:prstGeom>
          <a:ln>
            <a:noFill/>
          </a:ln>
          <a:effectLst>
            <a:softEdge rad="112500"/>
          </a:effectLst>
        </p:spPr>
      </p:pic>
      <p:pic>
        <p:nvPicPr>
          <p:cNvPr id="2058" name="Picture 10" descr="http://upload.wikimedia.org/wikipedia/commons/thumb/4/45/Unico_Anello.jpg/220px-Unico_Anello.jpg"/>
          <p:cNvPicPr>
            <a:picLocks noChangeAspect="1" noChangeArrowheads="1"/>
          </p:cNvPicPr>
          <p:nvPr/>
        </p:nvPicPr>
        <p:blipFill>
          <a:blip r:embed="rId9" cstate="screen">
            <a:clrChange>
              <a:clrFrom>
                <a:srgbClr val="FFFFFF"/>
              </a:clrFrom>
              <a:clrTo>
                <a:srgbClr val="FFFFFF">
                  <a:alpha val="0"/>
                </a:srgbClr>
              </a:clrTo>
            </a:clrChange>
            <a:duotone>
              <a:schemeClr val="bg2">
                <a:shade val="45000"/>
                <a:satMod val="135000"/>
              </a:schemeClr>
              <a:prstClr val="white"/>
            </a:duotone>
          </a:blip>
          <a:srcRect/>
          <a:stretch>
            <a:fillRect/>
          </a:stretch>
        </p:blipFill>
        <p:spPr bwMode="auto">
          <a:xfrm>
            <a:off x="4355976" y="188640"/>
            <a:ext cx="2095500" cy="2095501"/>
          </a:xfrm>
          <a:prstGeom prst="rect">
            <a:avLst/>
          </a:prstGeom>
          <a:noFill/>
        </p:spPr>
      </p:pic>
      <p:pic>
        <p:nvPicPr>
          <p:cNvPr id="2066" name="Picture 18" descr="http://www.idarterecicla.com/wp-content/uploads/06_blog_2014.06.09_03.jpg"/>
          <p:cNvPicPr>
            <a:picLocks noChangeAspect="1" noChangeArrowheads="1"/>
          </p:cNvPicPr>
          <p:nvPr/>
        </p:nvPicPr>
        <p:blipFill>
          <a:blip r:embed="rId10" cstate="screen">
            <a:duotone>
              <a:schemeClr val="bg2">
                <a:shade val="45000"/>
                <a:satMod val="135000"/>
              </a:schemeClr>
              <a:prstClr val="white"/>
            </a:duotone>
          </a:blip>
          <a:srcRect/>
          <a:stretch>
            <a:fillRect/>
          </a:stretch>
        </p:blipFill>
        <p:spPr bwMode="auto">
          <a:xfrm>
            <a:off x="7812360" y="2852936"/>
            <a:ext cx="1907704" cy="1754939"/>
          </a:xfrm>
          <a:prstGeom prst="rect">
            <a:avLst/>
          </a:prstGeom>
          <a:ln>
            <a:noFill/>
          </a:ln>
          <a:effectLst>
            <a:softEdge rad="112500"/>
          </a:effectLst>
        </p:spPr>
      </p:pic>
      <p:pic>
        <p:nvPicPr>
          <p:cNvPr id="2052" name="Picture 4" descr="http://connaissances.c.o.pic.centerblog.net/v8ep3bc4.jpg"/>
          <p:cNvPicPr>
            <a:picLocks noChangeAspect="1" noChangeArrowheads="1"/>
          </p:cNvPicPr>
          <p:nvPr/>
        </p:nvPicPr>
        <p:blipFill>
          <a:blip r:embed="rId11" cstate="screen">
            <a:duotone>
              <a:schemeClr val="bg2">
                <a:shade val="45000"/>
                <a:satMod val="135000"/>
              </a:schemeClr>
              <a:prstClr val="white"/>
            </a:duotone>
          </a:blip>
          <a:srcRect/>
          <a:stretch>
            <a:fillRect/>
          </a:stretch>
        </p:blipFill>
        <p:spPr bwMode="auto">
          <a:xfrm>
            <a:off x="1979712" y="2060848"/>
            <a:ext cx="5400600" cy="1728192"/>
          </a:xfrm>
          <a:prstGeom prst="rect">
            <a:avLst/>
          </a:prstGeom>
          <a:ln>
            <a:noFill/>
          </a:ln>
          <a:effectLst>
            <a:softEdge rad="112500"/>
          </a:effectLst>
        </p:spPr>
      </p:pic>
      <p:pic>
        <p:nvPicPr>
          <p:cNvPr id="2070" name="Picture 22" descr="http://www.la-veilleuse-graphique.fr/wp-content/uploads/2010/11/andy-warhol-soup.jpg"/>
          <p:cNvPicPr>
            <a:picLocks noChangeAspect="1" noChangeArrowheads="1"/>
          </p:cNvPicPr>
          <p:nvPr/>
        </p:nvPicPr>
        <p:blipFill>
          <a:blip r:embed="rId12" cstate="screen">
            <a:duotone>
              <a:schemeClr val="bg2">
                <a:shade val="45000"/>
                <a:satMod val="135000"/>
              </a:schemeClr>
              <a:prstClr val="white"/>
            </a:duotone>
          </a:blip>
          <a:srcRect/>
          <a:stretch>
            <a:fillRect/>
          </a:stretch>
        </p:blipFill>
        <p:spPr bwMode="auto">
          <a:xfrm>
            <a:off x="1547664" y="0"/>
            <a:ext cx="2322371" cy="1412776"/>
          </a:xfrm>
          <a:prstGeom prst="rect">
            <a:avLst/>
          </a:prstGeom>
          <a:ln>
            <a:noFill/>
          </a:ln>
          <a:effectLst>
            <a:softEdge rad="112500"/>
          </a:effectLst>
        </p:spPr>
      </p:pic>
      <p:pic>
        <p:nvPicPr>
          <p:cNvPr id="2072" name="Picture 24" descr="http://www.iqrashop.com/images/saint-Coran-francais-arabe-transcription-phonetique-or.jpg"/>
          <p:cNvPicPr>
            <a:picLocks noChangeAspect="1" noChangeArrowheads="1"/>
          </p:cNvPicPr>
          <p:nvPr/>
        </p:nvPicPr>
        <p:blipFill>
          <a:blip r:embed="rId13" cstate="screen">
            <a:clrChange>
              <a:clrFrom>
                <a:srgbClr val="FFFFFF"/>
              </a:clrFrom>
              <a:clrTo>
                <a:srgbClr val="FFFFFF">
                  <a:alpha val="0"/>
                </a:srgbClr>
              </a:clrTo>
            </a:clrChange>
            <a:duotone>
              <a:schemeClr val="bg2">
                <a:shade val="45000"/>
                <a:satMod val="135000"/>
              </a:schemeClr>
              <a:prstClr val="white"/>
            </a:duotone>
          </a:blip>
          <a:srcRect/>
          <a:stretch>
            <a:fillRect/>
          </a:stretch>
        </p:blipFill>
        <p:spPr bwMode="auto">
          <a:xfrm>
            <a:off x="0" y="5013176"/>
            <a:ext cx="1581554" cy="1610544"/>
          </a:xfrm>
          <a:prstGeom prst="rect">
            <a:avLst/>
          </a:prstGeom>
          <a:noFill/>
        </p:spPr>
      </p:pic>
      <p:pic>
        <p:nvPicPr>
          <p:cNvPr id="2080" name="Picture 32" descr="http://paroissesainteangele.org/wp-content/uploads/2014/02/chapelet-bois-marie-qui-defait-les-noeuds.jpg"/>
          <p:cNvPicPr>
            <a:picLocks noChangeAspect="1" noChangeArrowheads="1"/>
          </p:cNvPicPr>
          <p:nvPr/>
        </p:nvPicPr>
        <p:blipFill>
          <a:blip r:embed="rId14" cstate="screen">
            <a:clrChange>
              <a:clrFrom>
                <a:srgbClr val="FFFFFF"/>
              </a:clrFrom>
              <a:clrTo>
                <a:srgbClr val="FFFFFF">
                  <a:alpha val="0"/>
                </a:srgbClr>
              </a:clrTo>
            </a:clrChange>
            <a:duotone>
              <a:schemeClr val="bg2">
                <a:shade val="45000"/>
                <a:satMod val="135000"/>
              </a:schemeClr>
              <a:prstClr val="white"/>
            </a:duotone>
          </a:blip>
          <a:srcRect/>
          <a:stretch>
            <a:fillRect/>
          </a:stretch>
        </p:blipFill>
        <p:spPr bwMode="auto">
          <a:xfrm>
            <a:off x="8100392" y="4581128"/>
            <a:ext cx="1779712" cy="1779712"/>
          </a:xfrm>
          <a:prstGeom prst="rect">
            <a:avLst/>
          </a:prstGeom>
          <a:noFill/>
        </p:spPr>
      </p:pic>
      <p:pic>
        <p:nvPicPr>
          <p:cNvPr id="2082" name="Picture 34" descr="http://p9.storage.canalblog.com/90/36/390872/62613957.jpg"/>
          <p:cNvPicPr>
            <a:picLocks noChangeAspect="1" noChangeArrowheads="1"/>
          </p:cNvPicPr>
          <p:nvPr/>
        </p:nvPicPr>
        <p:blipFill>
          <a:blip r:embed="rId15" cstate="screen">
            <a:clrChange>
              <a:clrFrom>
                <a:srgbClr val="FFFFFF"/>
              </a:clrFrom>
              <a:clrTo>
                <a:srgbClr val="FFFFFF">
                  <a:alpha val="0"/>
                </a:srgbClr>
              </a:clrTo>
            </a:clrChange>
            <a:duotone>
              <a:schemeClr val="bg2">
                <a:shade val="45000"/>
                <a:satMod val="135000"/>
              </a:schemeClr>
              <a:prstClr val="white"/>
            </a:duotone>
          </a:blip>
          <a:srcRect/>
          <a:stretch>
            <a:fillRect/>
          </a:stretch>
        </p:blipFill>
        <p:spPr bwMode="auto">
          <a:xfrm>
            <a:off x="1403648" y="1124744"/>
            <a:ext cx="1556792" cy="1556792"/>
          </a:xfrm>
          <a:prstGeom prst="rect">
            <a:avLst/>
          </a:prstGeom>
          <a:noFill/>
        </p:spPr>
      </p:pic>
      <p:pic>
        <p:nvPicPr>
          <p:cNvPr id="2084" name="Picture 36" descr="http://scufgaming.wpengine.netdna-cdn.com/wp-content/uploads/2014/02/140211-FaZe_thumb-front.jpg"/>
          <p:cNvPicPr>
            <a:picLocks noChangeAspect="1" noChangeArrowheads="1"/>
          </p:cNvPicPr>
          <p:nvPr/>
        </p:nvPicPr>
        <p:blipFill>
          <a:blip r:embed="rId16" cstate="screen">
            <a:clrChange>
              <a:clrFrom>
                <a:srgbClr val="FFFFFF"/>
              </a:clrFrom>
              <a:clrTo>
                <a:srgbClr val="FFFFFF">
                  <a:alpha val="0"/>
                </a:srgbClr>
              </a:clrTo>
            </a:clrChange>
            <a:duotone>
              <a:schemeClr val="bg2">
                <a:shade val="45000"/>
                <a:satMod val="135000"/>
              </a:schemeClr>
              <a:prstClr val="white"/>
            </a:duotone>
          </a:blip>
          <a:srcRect/>
          <a:stretch>
            <a:fillRect/>
          </a:stretch>
        </p:blipFill>
        <p:spPr bwMode="auto">
          <a:xfrm rot="2227123">
            <a:off x="7204147" y="2043184"/>
            <a:ext cx="1152128" cy="1473511"/>
          </a:xfrm>
          <a:prstGeom prst="rect">
            <a:avLst/>
          </a:prstGeom>
          <a:noFill/>
        </p:spPr>
      </p:pic>
      <p:sp>
        <p:nvSpPr>
          <p:cNvPr id="18" name="Rectangle 17"/>
          <p:cNvSpPr/>
          <p:nvPr/>
        </p:nvSpPr>
        <p:spPr>
          <a:xfrm>
            <a:off x="1547664" y="1700808"/>
            <a:ext cx="5760640" cy="3477875"/>
          </a:xfrm>
          <a:prstGeom prst="rect">
            <a:avLst/>
          </a:prstGeom>
        </p:spPr>
        <p:txBody>
          <a:bodyPr wrap="square">
            <a:spAutoFit/>
          </a:bodyPr>
          <a:lstStyle/>
          <a:p>
            <a:r>
              <a:rPr lang="fr-FR" sz="2000" b="1" dirty="0">
                <a:solidFill>
                  <a:srgbClr val="7030A0"/>
                </a:solidFill>
              </a:rPr>
              <a:t>Nous sommes entourés d'objets de toutes tailles, de toutes </a:t>
            </a:r>
            <a:r>
              <a:rPr lang="fr-FR" sz="3200" b="1" dirty="0">
                <a:solidFill>
                  <a:srgbClr val="7030A0"/>
                </a:solidFill>
              </a:rPr>
              <a:t>origines, de toutes valeurs. </a:t>
            </a:r>
            <a:r>
              <a:rPr lang="fr-FR" sz="2000" b="1" dirty="0">
                <a:solidFill>
                  <a:srgbClr val="7030A0"/>
                </a:solidFill>
              </a:rPr>
              <a:t>Qu'ils aient été fabriqués </a:t>
            </a:r>
            <a:r>
              <a:rPr lang="fr-FR" sz="2800" b="1" dirty="0">
                <a:solidFill>
                  <a:srgbClr val="7030A0"/>
                </a:solidFill>
              </a:rPr>
              <a:t>artisanalement ou industriellement</a:t>
            </a:r>
            <a:r>
              <a:rPr lang="fr-FR" sz="2000" b="1" dirty="0">
                <a:solidFill>
                  <a:srgbClr val="7030A0"/>
                </a:solidFill>
              </a:rPr>
              <a:t>, leur évidence, leur </a:t>
            </a:r>
            <a:r>
              <a:rPr lang="fr-FR" sz="2800" b="1" dirty="0">
                <a:solidFill>
                  <a:srgbClr val="7030A0"/>
                </a:solidFill>
              </a:rPr>
              <a:t>apparente nécessité et leur prolifération </a:t>
            </a:r>
            <a:r>
              <a:rPr lang="fr-FR" sz="2000" b="1" dirty="0">
                <a:solidFill>
                  <a:srgbClr val="7030A0"/>
                </a:solidFill>
              </a:rPr>
              <a:t>nous amènent à nous interroger : </a:t>
            </a:r>
            <a:r>
              <a:rPr lang="fr-FR" sz="2800" b="1" dirty="0">
                <a:solidFill>
                  <a:srgbClr val="FF0000"/>
                </a:solidFill>
              </a:rPr>
              <a:t>quels rapports entretenons-nous avec les objets ?</a:t>
            </a:r>
            <a:endParaRPr lang="fr-FR" sz="2000" b="1" dirty="0">
              <a:solidFill>
                <a:srgbClr val="FF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3" cstate="screen">
            <a:duotone>
              <a:schemeClr val="bg2">
                <a:shade val="45000"/>
                <a:satMod val="135000"/>
              </a:schemeClr>
              <a:prstClr val="white"/>
            </a:duotone>
          </a:blip>
          <a:srcRect/>
          <a:stretch>
            <a:fillRect/>
          </a:stretch>
        </p:blipFill>
        <p:spPr bwMode="auto">
          <a:xfrm>
            <a:off x="-1" y="0"/>
            <a:ext cx="9693284" cy="1196752"/>
          </a:xfrm>
          <a:prstGeom prst="rect">
            <a:avLst/>
          </a:prstGeom>
          <a:noFill/>
        </p:spPr>
      </p:pic>
      <p:sp>
        <p:nvSpPr>
          <p:cNvPr id="2" name="Titre 1"/>
          <p:cNvSpPr>
            <a:spLocks noGrp="1"/>
          </p:cNvSpPr>
          <p:nvPr>
            <p:ph type="title"/>
          </p:nvPr>
        </p:nvSpPr>
        <p:spPr/>
        <p:txBody>
          <a:bodyPr/>
          <a:lstStyle/>
          <a:p>
            <a:r>
              <a:rPr lang="fr-FR" dirty="0" smtClean="0">
                <a:solidFill>
                  <a:srgbClr val="FF0000"/>
                </a:solidFill>
              </a:rPr>
              <a:t>3- publicité et mode des objets</a:t>
            </a:r>
            <a:endParaRPr lang="fr-FR" dirty="0">
              <a:solidFill>
                <a:srgbClr val="FF0000"/>
              </a:solidFill>
            </a:endParaRPr>
          </a:p>
        </p:txBody>
      </p:sp>
      <p:pic>
        <p:nvPicPr>
          <p:cNvPr id="16386" name="Picture 2" descr="http://provencale84.files.wordpress.com/2014/01/4-moulin_cafe.gif"/>
          <p:cNvPicPr>
            <a:picLocks noChangeAspect="1" noChangeArrowheads="1"/>
          </p:cNvPicPr>
          <p:nvPr/>
        </p:nvPicPr>
        <p:blipFill>
          <a:blip r:embed="rId4" cstate="screen">
            <a:clrChange>
              <a:clrFrom>
                <a:srgbClr val="000000"/>
              </a:clrFrom>
              <a:clrTo>
                <a:srgbClr val="000000">
                  <a:alpha val="0"/>
                </a:srgbClr>
              </a:clrTo>
            </a:clrChange>
          </a:blip>
          <a:srcRect/>
          <a:stretch>
            <a:fillRect/>
          </a:stretch>
        </p:blipFill>
        <p:spPr bwMode="auto">
          <a:xfrm>
            <a:off x="395536" y="2060848"/>
            <a:ext cx="1905000" cy="2124075"/>
          </a:xfrm>
          <a:prstGeom prst="rect">
            <a:avLst/>
          </a:prstGeom>
          <a:noFill/>
        </p:spPr>
      </p:pic>
      <p:pic>
        <p:nvPicPr>
          <p:cNvPr id="16388" name="Picture 4" descr="http://auto.img.v4.skyrock.net/1547/68741547/pics/2779663472_1.jpg"/>
          <p:cNvPicPr>
            <a:picLocks noChangeAspect="1" noChangeArrowheads="1"/>
          </p:cNvPicPr>
          <p:nvPr/>
        </p:nvPicPr>
        <p:blipFill>
          <a:blip r:embed="rId5" cstate="screen">
            <a:clrChange>
              <a:clrFrom>
                <a:srgbClr val="FFFFFF"/>
              </a:clrFrom>
              <a:clrTo>
                <a:srgbClr val="FFFFFF">
                  <a:alpha val="0"/>
                </a:srgbClr>
              </a:clrTo>
            </a:clrChange>
          </a:blip>
          <a:srcRect/>
          <a:stretch>
            <a:fillRect/>
          </a:stretch>
        </p:blipFill>
        <p:spPr bwMode="auto">
          <a:xfrm>
            <a:off x="2771800" y="1700808"/>
            <a:ext cx="4860540" cy="3240360"/>
          </a:xfrm>
          <a:prstGeom prst="rect">
            <a:avLst/>
          </a:prstGeom>
          <a:noFill/>
        </p:spPr>
      </p:pic>
      <p:pic>
        <p:nvPicPr>
          <p:cNvPr id="16392" name="Picture 8" descr="http://auto.img.v4.skyrock.net/2547/12362547/pics/2047210329_small_1.jpg"/>
          <p:cNvPicPr>
            <a:picLocks noChangeAspect="1" noChangeArrowheads="1"/>
          </p:cNvPicPr>
          <p:nvPr/>
        </p:nvPicPr>
        <p:blipFill>
          <a:blip r:embed="rId6" cstate="screen">
            <a:clrChange>
              <a:clrFrom>
                <a:srgbClr val="FEFEFE"/>
              </a:clrFrom>
              <a:clrTo>
                <a:srgbClr val="FEFEFE">
                  <a:alpha val="0"/>
                </a:srgbClr>
              </a:clrTo>
            </a:clrChange>
          </a:blip>
          <a:srcRect/>
          <a:stretch>
            <a:fillRect/>
          </a:stretch>
        </p:blipFill>
        <p:spPr bwMode="auto">
          <a:xfrm>
            <a:off x="6794590" y="3789040"/>
            <a:ext cx="2349410" cy="2873896"/>
          </a:xfrm>
          <a:prstGeom prst="rect">
            <a:avLst/>
          </a:prstGeom>
          <a:noFill/>
        </p:spPr>
      </p:pic>
      <p:pic>
        <p:nvPicPr>
          <p:cNvPr id="16396" name="Picture 12" descr="http://groupesda3.com/wp-content/uploads/2013/10/formes.jpg.png"/>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a:off x="251520" y="4626547"/>
            <a:ext cx="5062091" cy="2231453"/>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3" cstate="screen">
            <a:duotone>
              <a:schemeClr val="bg2">
                <a:shade val="45000"/>
                <a:satMod val="135000"/>
              </a:schemeClr>
              <a:prstClr val="white"/>
            </a:duotone>
          </a:blip>
          <a:srcRect/>
          <a:stretch>
            <a:fillRect/>
          </a:stretch>
        </p:blipFill>
        <p:spPr bwMode="auto">
          <a:xfrm>
            <a:off x="-1" y="0"/>
            <a:ext cx="9693284" cy="1196752"/>
          </a:xfrm>
          <a:prstGeom prst="rect">
            <a:avLst/>
          </a:prstGeom>
          <a:noFill/>
        </p:spPr>
      </p:pic>
      <p:sp>
        <p:nvSpPr>
          <p:cNvPr id="2" name="Titre 1"/>
          <p:cNvSpPr>
            <a:spLocks noGrp="1"/>
          </p:cNvSpPr>
          <p:nvPr>
            <p:ph type="title"/>
          </p:nvPr>
        </p:nvSpPr>
        <p:spPr/>
        <p:txBody>
          <a:bodyPr>
            <a:normAutofit fontScale="90000"/>
          </a:bodyPr>
          <a:lstStyle/>
          <a:p>
            <a:r>
              <a:rPr lang="fr-FR" dirty="0" smtClean="0">
                <a:solidFill>
                  <a:srgbClr val="FF0000"/>
                </a:solidFill>
              </a:rPr>
              <a:t>4- projection individuelle et collective</a:t>
            </a:r>
            <a:endParaRPr lang="fr-FR" dirty="0">
              <a:solidFill>
                <a:srgbClr val="FF0000"/>
              </a:solidFill>
            </a:endParaRPr>
          </a:p>
        </p:txBody>
      </p:sp>
      <p:pic>
        <p:nvPicPr>
          <p:cNvPr id="14340" name="Picture 4" descr="http://media.maginea.com/m2/products/00/01/21/91/M20001219173_2.jpg"/>
          <p:cNvPicPr>
            <a:picLocks noChangeAspect="1" noChangeArrowheads="1"/>
          </p:cNvPicPr>
          <p:nvPr/>
        </p:nvPicPr>
        <p:blipFill>
          <a:blip r:embed="rId4" cstate="screen">
            <a:clrChange>
              <a:clrFrom>
                <a:srgbClr val="FFFFFF"/>
              </a:clrFrom>
              <a:clrTo>
                <a:srgbClr val="FFFFFF">
                  <a:alpha val="0"/>
                </a:srgbClr>
              </a:clrTo>
            </a:clrChange>
          </a:blip>
          <a:srcRect/>
          <a:stretch>
            <a:fillRect/>
          </a:stretch>
        </p:blipFill>
        <p:spPr bwMode="auto">
          <a:xfrm>
            <a:off x="1115616" y="692696"/>
            <a:ext cx="5688632" cy="5688632"/>
          </a:xfrm>
          <a:prstGeom prst="rect">
            <a:avLst/>
          </a:prstGeom>
          <a:noFill/>
        </p:spPr>
      </p:pic>
      <p:pic>
        <p:nvPicPr>
          <p:cNvPr id="14342" name="Picture 6" descr="http://idata.over-blog.com/1/35/46/64/suite-1/oh-mon-doudou.gif"/>
          <p:cNvPicPr>
            <a:picLocks noChangeAspect="1" noChangeArrowheads="1"/>
          </p:cNvPicPr>
          <p:nvPr/>
        </p:nvPicPr>
        <p:blipFill>
          <a:blip r:embed="rId5" cstate="screen">
            <a:clrChange>
              <a:clrFrom>
                <a:srgbClr val="FFFFFF"/>
              </a:clrFrom>
              <a:clrTo>
                <a:srgbClr val="FFFFFF">
                  <a:alpha val="0"/>
                </a:srgbClr>
              </a:clrTo>
            </a:clrChange>
          </a:blip>
          <a:srcRect/>
          <a:stretch>
            <a:fillRect/>
          </a:stretch>
        </p:blipFill>
        <p:spPr bwMode="auto">
          <a:xfrm>
            <a:off x="395536" y="4581128"/>
            <a:ext cx="2016224" cy="2016224"/>
          </a:xfrm>
          <a:prstGeom prst="rect">
            <a:avLst/>
          </a:prstGeom>
          <a:noFill/>
        </p:spPr>
      </p:pic>
      <p:pic>
        <p:nvPicPr>
          <p:cNvPr id="14344" name="Picture 8" descr="http://ecx.images-amazon.com/images/I/51nLdw-VFIL._SX300_.jpg"/>
          <p:cNvPicPr>
            <a:picLocks noChangeAspect="1" noChangeArrowheads="1"/>
          </p:cNvPicPr>
          <p:nvPr/>
        </p:nvPicPr>
        <p:blipFill>
          <a:blip r:embed="rId6" cstate="screen"/>
          <a:srcRect/>
          <a:stretch>
            <a:fillRect/>
          </a:stretch>
        </p:blipFill>
        <p:spPr bwMode="auto">
          <a:xfrm>
            <a:off x="6944504" y="1340768"/>
            <a:ext cx="2199496" cy="1913563"/>
          </a:xfrm>
          <a:prstGeom prst="rect">
            <a:avLst/>
          </a:prstGeom>
          <a:noFill/>
        </p:spPr>
      </p:pic>
      <p:pic>
        <p:nvPicPr>
          <p:cNvPr id="14348" name="Picture 12" descr="http://cdn.shop-in-paris.com/images/products/par-ici-souvenir-paris/flashing-eiffel-tower/full-flashing-eiffel-tower-1296326889.jpg"/>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a:off x="4916016" y="2630016"/>
            <a:ext cx="4227984" cy="4227984"/>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3" cstate="screen">
            <a:duotone>
              <a:schemeClr val="bg2">
                <a:shade val="45000"/>
                <a:satMod val="135000"/>
              </a:schemeClr>
              <a:prstClr val="white"/>
            </a:duotone>
          </a:blip>
          <a:srcRect/>
          <a:stretch>
            <a:fillRect/>
          </a:stretch>
        </p:blipFill>
        <p:spPr bwMode="auto">
          <a:xfrm>
            <a:off x="-1" y="0"/>
            <a:ext cx="9693284" cy="1196752"/>
          </a:xfrm>
          <a:prstGeom prst="rect">
            <a:avLst/>
          </a:prstGeom>
          <a:noFill/>
        </p:spPr>
      </p:pic>
      <p:sp>
        <p:nvSpPr>
          <p:cNvPr id="2" name="Titre 1"/>
          <p:cNvSpPr>
            <a:spLocks noGrp="1"/>
          </p:cNvSpPr>
          <p:nvPr>
            <p:ph type="title"/>
          </p:nvPr>
        </p:nvSpPr>
        <p:spPr/>
        <p:txBody>
          <a:bodyPr/>
          <a:lstStyle/>
          <a:p>
            <a:r>
              <a:rPr lang="fr-FR" dirty="0" smtClean="0">
                <a:solidFill>
                  <a:srgbClr val="FF0000"/>
                </a:solidFill>
              </a:rPr>
              <a:t>4.1 objets sacrés</a:t>
            </a:r>
            <a:endParaRPr lang="fr-FR" dirty="0">
              <a:solidFill>
                <a:srgbClr val="FF0000"/>
              </a:solidFill>
            </a:endParaRPr>
          </a:p>
        </p:txBody>
      </p:sp>
      <p:pic>
        <p:nvPicPr>
          <p:cNvPr id="12290" name="Picture 2" descr="http://upload.wikimedia.org/wikipedia/commons/0/08/The_Damsel_of_the_Sanct_Grael_or_Holy_Grail.jpg"/>
          <p:cNvPicPr>
            <a:picLocks noChangeAspect="1" noChangeArrowheads="1"/>
          </p:cNvPicPr>
          <p:nvPr/>
        </p:nvPicPr>
        <p:blipFill>
          <a:blip r:embed="rId4" cstate="screen"/>
          <a:srcRect/>
          <a:stretch>
            <a:fillRect/>
          </a:stretch>
        </p:blipFill>
        <p:spPr bwMode="auto">
          <a:xfrm>
            <a:off x="611560" y="1628800"/>
            <a:ext cx="3384376" cy="4247061"/>
          </a:xfrm>
          <a:prstGeom prst="rect">
            <a:avLst/>
          </a:prstGeom>
          <a:noFill/>
        </p:spPr>
      </p:pic>
      <p:sp>
        <p:nvSpPr>
          <p:cNvPr id="7" name="Rectangle 6"/>
          <p:cNvSpPr/>
          <p:nvPr/>
        </p:nvSpPr>
        <p:spPr>
          <a:xfrm>
            <a:off x="467544" y="6021288"/>
            <a:ext cx="4572000" cy="646331"/>
          </a:xfrm>
          <a:prstGeom prst="rect">
            <a:avLst/>
          </a:prstGeom>
        </p:spPr>
        <p:txBody>
          <a:bodyPr>
            <a:spAutoFit/>
          </a:bodyPr>
          <a:lstStyle/>
          <a:p>
            <a:r>
              <a:rPr lang="fr-FR" dirty="0" smtClean="0"/>
              <a:t>Le « Saint </a:t>
            </a:r>
            <a:r>
              <a:rPr lang="fr-FR" dirty="0" smtClean="0"/>
              <a:t>Graal»</a:t>
            </a:r>
            <a:r>
              <a:rPr lang="fr-FR" dirty="0" smtClean="0"/>
              <a:t> ; tableau de Dante Gabriel Rossetti, 1874.</a:t>
            </a:r>
            <a:endParaRPr lang="fr-FR" dirty="0"/>
          </a:p>
        </p:txBody>
      </p:sp>
      <p:pic>
        <p:nvPicPr>
          <p:cNvPr id="12292" name="Picture 4" descr="http://upload.wikimedia.org/wikipedia/commons/thumb/2/25/Gustave_dore_crusades_the_discovery_of_the_true_cross.jpg/640px-Gustave_dore_crusades_the_discovery_of_the_true_cross.jpg"/>
          <p:cNvPicPr>
            <a:picLocks noChangeAspect="1" noChangeArrowheads="1"/>
          </p:cNvPicPr>
          <p:nvPr/>
        </p:nvPicPr>
        <p:blipFill>
          <a:blip r:embed="rId5" cstate="screen"/>
          <a:srcRect/>
          <a:stretch>
            <a:fillRect/>
          </a:stretch>
        </p:blipFill>
        <p:spPr bwMode="auto">
          <a:xfrm>
            <a:off x="4932040" y="1556792"/>
            <a:ext cx="3117689" cy="3960440"/>
          </a:xfrm>
          <a:prstGeom prst="rect">
            <a:avLst/>
          </a:prstGeom>
          <a:noFill/>
        </p:spPr>
      </p:pic>
      <p:sp>
        <p:nvSpPr>
          <p:cNvPr id="9" name="Rectangle 8"/>
          <p:cNvSpPr/>
          <p:nvPr/>
        </p:nvSpPr>
        <p:spPr>
          <a:xfrm>
            <a:off x="4860032" y="5949280"/>
            <a:ext cx="4283968" cy="646331"/>
          </a:xfrm>
          <a:prstGeom prst="rect">
            <a:avLst/>
          </a:prstGeom>
        </p:spPr>
        <p:txBody>
          <a:bodyPr wrap="square">
            <a:spAutoFit/>
          </a:bodyPr>
          <a:lstStyle/>
          <a:p>
            <a:r>
              <a:rPr lang="fr-FR" dirty="0" smtClean="0"/>
              <a:t>La redécouverte de la Croix d'après Gustave Doré</a:t>
            </a:r>
            <a:endParaRPr lang="fr-FR"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3" cstate="screen">
            <a:duotone>
              <a:schemeClr val="bg2">
                <a:shade val="45000"/>
                <a:satMod val="135000"/>
              </a:schemeClr>
              <a:prstClr val="white"/>
            </a:duotone>
          </a:blip>
          <a:srcRect/>
          <a:stretch>
            <a:fillRect/>
          </a:stretch>
        </p:blipFill>
        <p:spPr bwMode="auto">
          <a:xfrm>
            <a:off x="-1" y="0"/>
            <a:ext cx="9693284" cy="1196752"/>
          </a:xfrm>
          <a:prstGeom prst="rect">
            <a:avLst/>
          </a:prstGeom>
          <a:noFill/>
        </p:spPr>
      </p:pic>
      <p:sp>
        <p:nvSpPr>
          <p:cNvPr id="2" name="Titre 1"/>
          <p:cNvSpPr>
            <a:spLocks noGrp="1"/>
          </p:cNvSpPr>
          <p:nvPr>
            <p:ph type="title"/>
          </p:nvPr>
        </p:nvSpPr>
        <p:spPr/>
        <p:txBody>
          <a:bodyPr/>
          <a:lstStyle/>
          <a:p>
            <a:r>
              <a:rPr lang="fr-FR" dirty="0" smtClean="0">
                <a:solidFill>
                  <a:srgbClr val="FF0000"/>
                </a:solidFill>
              </a:rPr>
              <a:t>4.2 objets patrimoniaux</a:t>
            </a:r>
            <a:endParaRPr lang="fr-FR" dirty="0">
              <a:solidFill>
                <a:srgbClr val="FF0000"/>
              </a:solidFill>
            </a:endParaRPr>
          </a:p>
        </p:txBody>
      </p:sp>
      <p:pic>
        <p:nvPicPr>
          <p:cNvPr id="10244" name="Picture 4" descr="http://whc.unesco.org/uploads/thumbs/site_0344_0021-594-0-20140707173016.jpg"/>
          <p:cNvPicPr>
            <a:picLocks noChangeAspect="1" noChangeArrowheads="1"/>
          </p:cNvPicPr>
          <p:nvPr/>
        </p:nvPicPr>
        <p:blipFill>
          <a:blip r:embed="rId4" cstate="screen"/>
          <a:srcRect/>
          <a:stretch>
            <a:fillRect/>
          </a:stretch>
        </p:blipFill>
        <p:spPr bwMode="auto">
          <a:xfrm>
            <a:off x="179513" y="4149081"/>
            <a:ext cx="2592288" cy="19463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46" name="Picture 6" descr="http://whc.unesco.org/uploads/thumbs/site_0170_0001-594-0-20090918111021.jpg"/>
          <p:cNvPicPr>
            <a:picLocks noChangeAspect="1" noChangeArrowheads="1"/>
          </p:cNvPicPr>
          <p:nvPr/>
        </p:nvPicPr>
        <p:blipFill>
          <a:blip r:embed="rId5" cstate="screen"/>
          <a:srcRect/>
          <a:stretch>
            <a:fillRect/>
          </a:stretch>
        </p:blipFill>
        <p:spPr bwMode="auto">
          <a:xfrm>
            <a:off x="179512" y="1484784"/>
            <a:ext cx="2589381" cy="19442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48" name="Picture 8" descr="http://whc.unesco.org/uploads/thumbs/site_0356_0047-594-0-20140708161434.jpg"/>
          <p:cNvPicPr>
            <a:picLocks noChangeAspect="1" noChangeArrowheads="1"/>
          </p:cNvPicPr>
          <p:nvPr/>
        </p:nvPicPr>
        <p:blipFill>
          <a:blip r:embed="rId6" cstate="screen"/>
          <a:srcRect/>
          <a:stretch>
            <a:fillRect/>
          </a:stretch>
        </p:blipFill>
        <p:spPr bwMode="auto">
          <a:xfrm>
            <a:off x="2915816" y="4121696"/>
            <a:ext cx="2065266" cy="27363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50" name="Picture 10" descr="http://whc.unesco.org/uploads/thumbs/site_0565_0010-375-500-20070801153402.jpg"/>
          <p:cNvPicPr>
            <a:picLocks noChangeAspect="1" noChangeArrowheads="1"/>
          </p:cNvPicPr>
          <p:nvPr/>
        </p:nvPicPr>
        <p:blipFill>
          <a:blip r:embed="rId7" cstate="screen"/>
          <a:srcRect/>
          <a:stretch>
            <a:fillRect/>
          </a:stretch>
        </p:blipFill>
        <p:spPr bwMode="auto">
          <a:xfrm>
            <a:off x="2915816" y="1412776"/>
            <a:ext cx="1836204" cy="2448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52" name="Picture 12" descr="http://media.paruvendu.fr/cms/pictures/2007022809415940.jpg"/>
          <p:cNvPicPr>
            <a:picLocks noChangeAspect="1" noChangeArrowheads="1"/>
          </p:cNvPicPr>
          <p:nvPr/>
        </p:nvPicPr>
        <p:blipFill>
          <a:blip r:embed="rId8" cstate="screen"/>
          <a:srcRect/>
          <a:stretch>
            <a:fillRect/>
          </a:stretch>
        </p:blipFill>
        <p:spPr bwMode="auto">
          <a:xfrm>
            <a:off x="6444208" y="1700808"/>
            <a:ext cx="2419350" cy="1619251"/>
          </a:xfrm>
          <a:prstGeom prst="rect">
            <a:avLst/>
          </a:prstGeom>
          <a:noFill/>
        </p:spPr>
      </p:pic>
      <p:pic>
        <p:nvPicPr>
          <p:cNvPr id="10242" name="Picture 2" descr="http://whc.unesco.org/uploads/thumbs/page_114-468-468-20121010152026.jpg"/>
          <p:cNvPicPr>
            <a:picLocks noChangeAspect="1" noChangeArrowheads="1"/>
          </p:cNvPicPr>
          <p:nvPr/>
        </p:nvPicPr>
        <p:blipFill>
          <a:blip r:embed="rId9" cstate="screen">
            <a:clrChange>
              <a:clrFrom>
                <a:srgbClr val="FFFFFF"/>
              </a:clrFrom>
              <a:clrTo>
                <a:srgbClr val="FFFFFF">
                  <a:alpha val="0"/>
                </a:srgbClr>
              </a:clrTo>
            </a:clrChange>
          </a:blip>
          <a:srcRect/>
          <a:stretch>
            <a:fillRect/>
          </a:stretch>
        </p:blipFill>
        <p:spPr bwMode="auto">
          <a:xfrm>
            <a:off x="1187624" y="2492896"/>
            <a:ext cx="3017540" cy="3017540"/>
          </a:xfrm>
          <a:prstGeom prst="rect">
            <a:avLst/>
          </a:prstGeom>
          <a:noFill/>
        </p:spPr>
      </p:pic>
      <p:pic>
        <p:nvPicPr>
          <p:cNvPr id="10258" name="Picture 18" descr="http://alarecherchedumeilleur.com/wp-content/uploads/2011/12/132050.jpg"/>
          <p:cNvPicPr>
            <a:picLocks noChangeAspect="1" noChangeArrowheads="1"/>
          </p:cNvPicPr>
          <p:nvPr/>
        </p:nvPicPr>
        <p:blipFill>
          <a:blip r:embed="rId10" cstate="screen">
            <a:clrChange>
              <a:clrFrom>
                <a:srgbClr val="FFFFFF"/>
              </a:clrFrom>
              <a:clrTo>
                <a:srgbClr val="FFFFFF">
                  <a:alpha val="0"/>
                </a:srgbClr>
              </a:clrTo>
            </a:clrChange>
          </a:blip>
          <a:srcRect/>
          <a:stretch>
            <a:fillRect/>
          </a:stretch>
        </p:blipFill>
        <p:spPr bwMode="auto">
          <a:xfrm rot="1379131">
            <a:off x="2359477" y="3510567"/>
            <a:ext cx="7416824" cy="1977820"/>
          </a:xfrm>
          <a:prstGeom prst="rect">
            <a:avLst/>
          </a:prstGeom>
          <a:noFill/>
        </p:spPr>
      </p:pic>
      <p:pic>
        <p:nvPicPr>
          <p:cNvPr id="10260" name="Picture 20" descr="http://www.salimanaji.org/.a/6a00d8341d408453ef01676934cc61970b-pi"/>
          <p:cNvPicPr>
            <a:picLocks noChangeAspect="1" noChangeArrowheads="1"/>
          </p:cNvPicPr>
          <p:nvPr/>
        </p:nvPicPr>
        <p:blipFill>
          <a:blip r:embed="rId11" cstate="screen">
            <a:clrChange>
              <a:clrFrom>
                <a:srgbClr val="FDFDFD"/>
              </a:clrFrom>
              <a:clrTo>
                <a:srgbClr val="FDFDFD">
                  <a:alpha val="0"/>
                </a:srgbClr>
              </a:clrTo>
            </a:clrChange>
          </a:blip>
          <a:srcRect t="29237" b="18894"/>
          <a:stretch>
            <a:fillRect/>
          </a:stretch>
        </p:blipFill>
        <p:spPr bwMode="auto">
          <a:xfrm>
            <a:off x="4307358" y="4293096"/>
            <a:ext cx="3503043" cy="2564904"/>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3" cstate="screen">
            <a:duotone>
              <a:schemeClr val="bg2">
                <a:shade val="45000"/>
                <a:satMod val="135000"/>
              </a:schemeClr>
              <a:prstClr val="white"/>
            </a:duotone>
          </a:blip>
          <a:srcRect/>
          <a:stretch>
            <a:fillRect/>
          </a:stretch>
        </p:blipFill>
        <p:spPr bwMode="auto">
          <a:xfrm>
            <a:off x="-1" y="0"/>
            <a:ext cx="9693284" cy="1196752"/>
          </a:xfrm>
          <a:prstGeom prst="rect">
            <a:avLst/>
          </a:prstGeom>
          <a:noFill/>
        </p:spPr>
      </p:pic>
      <p:sp>
        <p:nvSpPr>
          <p:cNvPr id="2" name="Titre 1"/>
          <p:cNvSpPr>
            <a:spLocks noGrp="1"/>
          </p:cNvSpPr>
          <p:nvPr>
            <p:ph type="title"/>
          </p:nvPr>
        </p:nvSpPr>
        <p:spPr/>
        <p:txBody>
          <a:bodyPr/>
          <a:lstStyle/>
          <a:p>
            <a:r>
              <a:rPr lang="fr-FR" dirty="0" smtClean="0">
                <a:solidFill>
                  <a:srgbClr val="FF0000"/>
                </a:solidFill>
              </a:rPr>
              <a:t>4.3 Objets cultes</a:t>
            </a:r>
            <a:endParaRPr lang="fr-FR" dirty="0">
              <a:solidFill>
                <a:srgbClr val="FF0000"/>
              </a:solidFill>
            </a:endParaRPr>
          </a:p>
        </p:txBody>
      </p:sp>
      <p:pic>
        <p:nvPicPr>
          <p:cNvPr id="8194" name="Picture 2" descr="http://www.shopping-guide.fr/wp-content/uploads/2012/01/louis_ghost_kartell.jpg"/>
          <p:cNvPicPr>
            <a:picLocks noChangeAspect="1" noChangeArrowheads="1"/>
          </p:cNvPicPr>
          <p:nvPr/>
        </p:nvPicPr>
        <p:blipFill>
          <a:blip r:embed="rId4" cstate="screen">
            <a:clrChange>
              <a:clrFrom>
                <a:srgbClr val="FFFFFF"/>
              </a:clrFrom>
              <a:clrTo>
                <a:srgbClr val="FFFFFF">
                  <a:alpha val="0"/>
                </a:srgbClr>
              </a:clrTo>
            </a:clrChange>
          </a:blip>
          <a:srcRect/>
          <a:stretch>
            <a:fillRect/>
          </a:stretch>
        </p:blipFill>
        <p:spPr bwMode="auto">
          <a:xfrm>
            <a:off x="0" y="476672"/>
            <a:ext cx="2325111" cy="2376264"/>
          </a:xfrm>
          <a:prstGeom prst="rect">
            <a:avLst/>
          </a:prstGeom>
          <a:noFill/>
        </p:spPr>
      </p:pic>
      <p:pic>
        <p:nvPicPr>
          <p:cNvPr id="8196" name="Picture 4" descr="http://www.shopping-guide.fr/wp-content/uploads/2012/01/siege-egg.jpg"/>
          <p:cNvPicPr>
            <a:picLocks noChangeAspect="1" noChangeArrowheads="1"/>
          </p:cNvPicPr>
          <p:nvPr/>
        </p:nvPicPr>
        <p:blipFill>
          <a:blip r:embed="rId5" cstate="screen">
            <a:clrChange>
              <a:clrFrom>
                <a:srgbClr val="FFFFFF"/>
              </a:clrFrom>
              <a:clrTo>
                <a:srgbClr val="FFFFFF">
                  <a:alpha val="0"/>
                </a:srgbClr>
              </a:clrTo>
            </a:clrChange>
          </a:blip>
          <a:srcRect/>
          <a:stretch>
            <a:fillRect/>
          </a:stretch>
        </p:blipFill>
        <p:spPr bwMode="auto">
          <a:xfrm>
            <a:off x="6847704" y="332656"/>
            <a:ext cx="2296296" cy="3058667"/>
          </a:xfrm>
          <a:prstGeom prst="rect">
            <a:avLst/>
          </a:prstGeom>
          <a:noFill/>
        </p:spPr>
      </p:pic>
      <p:sp>
        <p:nvSpPr>
          <p:cNvPr id="7" name="Rectangle 6"/>
          <p:cNvSpPr/>
          <p:nvPr/>
        </p:nvSpPr>
        <p:spPr>
          <a:xfrm>
            <a:off x="6372200" y="3068960"/>
            <a:ext cx="2771800" cy="646331"/>
          </a:xfrm>
          <a:prstGeom prst="rect">
            <a:avLst/>
          </a:prstGeom>
        </p:spPr>
        <p:txBody>
          <a:bodyPr wrap="square">
            <a:spAutoFit/>
          </a:bodyPr>
          <a:lstStyle/>
          <a:p>
            <a:r>
              <a:rPr lang="fr-FR" b="1" dirty="0" smtClean="0"/>
              <a:t>Siège Egg </a:t>
            </a:r>
            <a:r>
              <a:rPr lang="fr-FR" dirty="0" smtClean="0"/>
              <a:t>(1957)</a:t>
            </a:r>
            <a:r>
              <a:rPr lang="fr-FR" b="1" dirty="0" smtClean="0"/>
              <a:t> </a:t>
            </a:r>
            <a:r>
              <a:rPr lang="fr-FR" dirty="0" smtClean="0"/>
              <a:t>design Arne Jacobsen</a:t>
            </a:r>
            <a:endParaRPr lang="fr-FR" dirty="0"/>
          </a:p>
        </p:txBody>
      </p:sp>
      <p:sp>
        <p:nvSpPr>
          <p:cNvPr id="8" name="Rectangle 7"/>
          <p:cNvSpPr/>
          <p:nvPr/>
        </p:nvSpPr>
        <p:spPr>
          <a:xfrm>
            <a:off x="0" y="2780928"/>
            <a:ext cx="2736304" cy="923330"/>
          </a:xfrm>
          <a:prstGeom prst="rect">
            <a:avLst/>
          </a:prstGeom>
        </p:spPr>
        <p:txBody>
          <a:bodyPr wrap="square">
            <a:spAutoFit/>
          </a:bodyPr>
          <a:lstStyle/>
          <a:p>
            <a:r>
              <a:rPr lang="fr-FR" b="1" dirty="0" smtClean="0"/>
              <a:t>Fauteuil Louis </a:t>
            </a:r>
            <a:r>
              <a:rPr lang="fr-FR" b="1" dirty="0" err="1" smtClean="0"/>
              <a:t>Ghost</a:t>
            </a:r>
            <a:r>
              <a:rPr lang="fr-FR" b="1" dirty="0" smtClean="0"/>
              <a:t> </a:t>
            </a:r>
            <a:r>
              <a:rPr lang="fr-FR" dirty="0" smtClean="0"/>
              <a:t>(2002) design Philippe Starck</a:t>
            </a:r>
            <a:endParaRPr lang="fr-FR" dirty="0"/>
          </a:p>
        </p:txBody>
      </p:sp>
      <p:pic>
        <p:nvPicPr>
          <p:cNvPr id="8198" name="Picture 6" descr="http://www.shopping-guide.fr/wp-content/uploads/2012/01/LC2.jpg"/>
          <p:cNvPicPr>
            <a:picLocks noChangeAspect="1" noChangeArrowheads="1"/>
          </p:cNvPicPr>
          <p:nvPr/>
        </p:nvPicPr>
        <p:blipFill>
          <a:blip r:embed="rId6" cstate="screen">
            <a:clrChange>
              <a:clrFrom>
                <a:srgbClr val="FFFFFF"/>
              </a:clrFrom>
              <a:clrTo>
                <a:srgbClr val="FFFFFF">
                  <a:alpha val="0"/>
                </a:srgbClr>
              </a:clrTo>
            </a:clrChange>
          </a:blip>
          <a:srcRect/>
          <a:stretch>
            <a:fillRect/>
          </a:stretch>
        </p:blipFill>
        <p:spPr bwMode="auto">
          <a:xfrm>
            <a:off x="2411760" y="1124744"/>
            <a:ext cx="2923402" cy="2736304"/>
          </a:xfrm>
          <a:prstGeom prst="rect">
            <a:avLst/>
          </a:prstGeom>
          <a:noFill/>
        </p:spPr>
      </p:pic>
      <p:sp>
        <p:nvSpPr>
          <p:cNvPr id="10" name="Rectangle 9"/>
          <p:cNvSpPr/>
          <p:nvPr/>
        </p:nvSpPr>
        <p:spPr>
          <a:xfrm>
            <a:off x="3131840" y="3501008"/>
            <a:ext cx="2952328" cy="646331"/>
          </a:xfrm>
          <a:prstGeom prst="rect">
            <a:avLst/>
          </a:prstGeom>
        </p:spPr>
        <p:txBody>
          <a:bodyPr wrap="square">
            <a:spAutoFit/>
          </a:bodyPr>
          <a:lstStyle/>
          <a:p>
            <a:r>
              <a:rPr lang="fr-FR" b="1" dirty="0" smtClean="0"/>
              <a:t>Fauteuil LC2</a:t>
            </a:r>
            <a:r>
              <a:rPr lang="fr-FR" dirty="0" smtClean="0"/>
              <a:t> (1928)  design Le Corbusier</a:t>
            </a:r>
            <a:endParaRPr lang="fr-FR" dirty="0"/>
          </a:p>
        </p:txBody>
      </p:sp>
      <p:pic>
        <p:nvPicPr>
          <p:cNvPr id="8200" name="Picture 8" descr="http://www.shopping-guide.fr/wp-content/uploads/2012/01/fauteuil-ball.jpg"/>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a:off x="0" y="3933056"/>
            <a:ext cx="1880276" cy="2075826"/>
          </a:xfrm>
          <a:prstGeom prst="rect">
            <a:avLst/>
          </a:prstGeom>
          <a:noFill/>
        </p:spPr>
      </p:pic>
      <p:sp>
        <p:nvSpPr>
          <p:cNvPr id="12" name="Rectangle 11"/>
          <p:cNvSpPr/>
          <p:nvPr/>
        </p:nvSpPr>
        <p:spPr>
          <a:xfrm>
            <a:off x="1" y="6093296"/>
            <a:ext cx="2411760" cy="646331"/>
          </a:xfrm>
          <a:prstGeom prst="rect">
            <a:avLst/>
          </a:prstGeom>
        </p:spPr>
        <p:txBody>
          <a:bodyPr wrap="square">
            <a:spAutoFit/>
          </a:bodyPr>
          <a:lstStyle/>
          <a:p>
            <a:r>
              <a:rPr lang="fr-FR" b="1" dirty="0" smtClean="0"/>
              <a:t>Fauteuil Ball</a:t>
            </a:r>
            <a:r>
              <a:rPr lang="fr-FR" dirty="0" smtClean="0"/>
              <a:t> (1966) design </a:t>
            </a:r>
            <a:r>
              <a:rPr lang="fr-FR" dirty="0" err="1" smtClean="0"/>
              <a:t>Eerio</a:t>
            </a:r>
            <a:r>
              <a:rPr lang="fr-FR" dirty="0" smtClean="0"/>
              <a:t> </a:t>
            </a:r>
            <a:r>
              <a:rPr lang="fr-FR" dirty="0" err="1" smtClean="0"/>
              <a:t>Aarnio</a:t>
            </a:r>
            <a:endParaRPr lang="fr-FR" dirty="0"/>
          </a:p>
        </p:txBody>
      </p:sp>
      <p:pic>
        <p:nvPicPr>
          <p:cNvPr id="8202" name="Picture 10" descr="http://www.shopping-guide.fr/wp-content/uploads/2012/01/tam-tam.jpg"/>
          <p:cNvPicPr>
            <a:picLocks noChangeAspect="1" noChangeArrowheads="1"/>
          </p:cNvPicPr>
          <p:nvPr/>
        </p:nvPicPr>
        <p:blipFill>
          <a:blip r:embed="rId8" cstate="screen"/>
          <a:srcRect/>
          <a:stretch>
            <a:fillRect/>
          </a:stretch>
        </p:blipFill>
        <p:spPr bwMode="auto">
          <a:xfrm>
            <a:off x="3779912" y="4221088"/>
            <a:ext cx="2170212" cy="2170212"/>
          </a:xfrm>
          <a:prstGeom prst="rect">
            <a:avLst/>
          </a:prstGeom>
          <a:noFill/>
        </p:spPr>
      </p:pic>
      <p:sp>
        <p:nvSpPr>
          <p:cNvPr id="14" name="Rectangle 13"/>
          <p:cNvSpPr/>
          <p:nvPr/>
        </p:nvSpPr>
        <p:spPr>
          <a:xfrm>
            <a:off x="2267744" y="6237312"/>
            <a:ext cx="4245393" cy="369332"/>
          </a:xfrm>
          <a:prstGeom prst="rect">
            <a:avLst/>
          </a:prstGeom>
        </p:spPr>
        <p:txBody>
          <a:bodyPr wrap="none">
            <a:spAutoFit/>
          </a:bodyPr>
          <a:lstStyle/>
          <a:p>
            <a:r>
              <a:rPr lang="fr-FR" b="1" dirty="0" smtClean="0"/>
              <a:t>Tam </a:t>
            </a:r>
            <a:r>
              <a:rPr lang="fr-FR" b="1" dirty="0" err="1" smtClean="0"/>
              <a:t>Tam</a:t>
            </a:r>
            <a:r>
              <a:rPr lang="fr-FR" b="1" dirty="0" smtClean="0"/>
              <a:t> (</a:t>
            </a:r>
            <a:r>
              <a:rPr lang="fr-FR" dirty="0" smtClean="0"/>
              <a:t>1968) design  Henry </a:t>
            </a:r>
            <a:r>
              <a:rPr lang="fr-FR" dirty="0" smtClean="0"/>
              <a:t>Massonnet</a:t>
            </a:r>
            <a:endParaRPr lang="fr-FR" dirty="0"/>
          </a:p>
        </p:txBody>
      </p:sp>
      <p:pic>
        <p:nvPicPr>
          <p:cNvPr id="8204" name="Picture 12" descr="http://www.shopping-guide.fr/wp-content/uploads/2012/01/Barcelona.jpg"/>
          <p:cNvPicPr>
            <a:picLocks noChangeAspect="1" noChangeArrowheads="1"/>
          </p:cNvPicPr>
          <p:nvPr/>
        </p:nvPicPr>
        <p:blipFill>
          <a:blip r:embed="rId9" cstate="screen">
            <a:clrChange>
              <a:clrFrom>
                <a:srgbClr val="FFFFFF"/>
              </a:clrFrom>
              <a:clrTo>
                <a:srgbClr val="FFFFFF">
                  <a:alpha val="0"/>
                </a:srgbClr>
              </a:clrTo>
            </a:clrChange>
          </a:blip>
          <a:srcRect/>
          <a:stretch>
            <a:fillRect/>
          </a:stretch>
        </p:blipFill>
        <p:spPr bwMode="auto">
          <a:xfrm>
            <a:off x="6289629" y="3212976"/>
            <a:ext cx="2854371" cy="3168352"/>
          </a:xfrm>
          <a:prstGeom prst="rect">
            <a:avLst/>
          </a:prstGeom>
          <a:noFill/>
        </p:spPr>
      </p:pic>
      <p:sp>
        <p:nvSpPr>
          <p:cNvPr id="16" name="Rectangle 15"/>
          <p:cNvSpPr/>
          <p:nvPr/>
        </p:nvSpPr>
        <p:spPr>
          <a:xfrm>
            <a:off x="6660232" y="5949280"/>
            <a:ext cx="2483768" cy="923330"/>
          </a:xfrm>
          <a:prstGeom prst="rect">
            <a:avLst/>
          </a:prstGeom>
        </p:spPr>
        <p:txBody>
          <a:bodyPr wrap="square">
            <a:spAutoFit/>
          </a:bodyPr>
          <a:lstStyle/>
          <a:p>
            <a:r>
              <a:rPr lang="es-ES" b="1" dirty="0" smtClean="0"/>
              <a:t>Barcelona </a:t>
            </a:r>
            <a:r>
              <a:rPr lang="es-ES" dirty="0" smtClean="0"/>
              <a:t>(1929) </a:t>
            </a:r>
            <a:r>
              <a:rPr lang="es-ES" dirty="0" err="1" smtClean="0"/>
              <a:t>design</a:t>
            </a:r>
            <a:r>
              <a:rPr lang="es-ES" dirty="0" smtClean="0"/>
              <a:t> Ludwig Mies Van Der </a:t>
            </a:r>
            <a:r>
              <a:rPr lang="es-ES" dirty="0" err="1" smtClean="0"/>
              <a:t>Rohe</a:t>
            </a:r>
            <a:endParaRPr lang="fr-F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3" cstate="screen">
            <a:duotone>
              <a:schemeClr val="bg2">
                <a:shade val="45000"/>
                <a:satMod val="135000"/>
              </a:schemeClr>
              <a:prstClr val="white"/>
            </a:duotone>
          </a:blip>
          <a:srcRect/>
          <a:stretch>
            <a:fillRect/>
          </a:stretch>
        </p:blipFill>
        <p:spPr bwMode="auto">
          <a:xfrm>
            <a:off x="-1" y="0"/>
            <a:ext cx="9693284" cy="1196752"/>
          </a:xfrm>
          <a:prstGeom prst="rect">
            <a:avLst/>
          </a:prstGeom>
          <a:noFill/>
        </p:spPr>
      </p:pic>
      <p:sp>
        <p:nvSpPr>
          <p:cNvPr id="2" name="Titre 1"/>
          <p:cNvSpPr>
            <a:spLocks noGrp="1"/>
          </p:cNvSpPr>
          <p:nvPr>
            <p:ph type="title"/>
          </p:nvPr>
        </p:nvSpPr>
        <p:spPr/>
        <p:txBody>
          <a:bodyPr/>
          <a:lstStyle/>
          <a:p>
            <a:r>
              <a:rPr lang="fr-FR" dirty="0" smtClean="0">
                <a:solidFill>
                  <a:srgbClr val="FF0000"/>
                </a:solidFill>
              </a:rPr>
              <a:t>4.4 objet et sentiment amoureux</a:t>
            </a:r>
            <a:endParaRPr lang="fr-FR" dirty="0">
              <a:solidFill>
                <a:srgbClr val="FF0000"/>
              </a:solidFill>
            </a:endParaRPr>
          </a:p>
        </p:txBody>
      </p:sp>
      <p:pic>
        <p:nvPicPr>
          <p:cNvPr id="6146" name="Picture 2" descr="http://www.homme-bijoux.com/32-large/pendentifs-coeur-secable-se-separant-en-2-pour-couple-amoureux-en-acier-et-plaque-or-18-carats-2-chaines-boules-neuf.jpg"/>
          <p:cNvPicPr>
            <a:picLocks noChangeAspect="1" noChangeArrowheads="1"/>
          </p:cNvPicPr>
          <p:nvPr/>
        </p:nvPicPr>
        <p:blipFill>
          <a:blip r:embed="rId4" cstate="screen">
            <a:clrChange>
              <a:clrFrom>
                <a:srgbClr val="FFFFFF"/>
              </a:clrFrom>
              <a:clrTo>
                <a:srgbClr val="FFFFFF">
                  <a:alpha val="0"/>
                </a:srgbClr>
              </a:clrTo>
            </a:clrChange>
          </a:blip>
          <a:srcRect/>
          <a:stretch>
            <a:fillRect/>
          </a:stretch>
        </p:blipFill>
        <p:spPr bwMode="auto">
          <a:xfrm>
            <a:off x="4751512" y="1052736"/>
            <a:ext cx="4392488" cy="4392488"/>
          </a:xfrm>
          <a:prstGeom prst="rect">
            <a:avLst/>
          </a:prstGeom>
          <a:noFill/>
        </p:spPr>
      </p:pic>
      <p:pic>
        <p:nvPicPr>
          <p:cNvPr id="6148" name="Picture 4" descr="http://cafe-geo.net/wp-content/uploads/geo_amour_01.jpg"/>
          <p:cNvPicPr>
            <a:picLocks noChangeAspect="1" noChangeArrowheads="1"/>
          </p:cNvPicPr>
          <p:nvPr/>
        </p:nvPicPr>
        <p:blipFill>
          <a:blip r:embed="rId5" cstate="screen">
            <a:clrChange>
              <a:clrFrom>
                <a:srgbClr val="FFFFFF"/>
              </a:clrFrom>
              <a:clrTo>
                <a:srgbClr val="FFFFFF">
                  <a:alpha val="0"/>
                </a:srgbClr>
              </a:clrTo>
            </a:clrChange>
          </a:blip>
          <a:srcRect/>
          <a:stretch>
            <a:fillRect/>
          </a:stretch>
        </p:blipFill>
        <p:spPr bwMode="auto">
          <a:xfrm>
            <a:off x="6084168" y="1124744"/>
            <a:ext cx="1944216" cy="1872208"/>
          </a:xfrm>
          <a:prstGeom prst="rect">
            <a:avLst/>
          </a:prstGeom>
          <a:noFill/>
        </p:spPr>
      </p:pic>
      <p:pic>
        <p:nvPicPr>
          <p:cNvPr id="6150" name="Picture 6" descr="http://www.europarl.be/transform/free/galaxy-brussels/content/comp-139765295852595961403/hash-1418672258655202892252711743918/static/images/evenementsbibrussels_2014/fotorbrokenships.jpg"/>
          <p:cNvPicPr>
            <a:picLocks noChangeAspect="1" noChangeArrowheads="1"/>
          </p:cNvPicPr>
          <p:nvPr/>
        </p:nvPicPr>
        <p:blipFill>
          <a:blip r:embed="rId6" cstate="screen">
            <a:clrChange>
              <a:clrFrom>
                <a:srgbClr val="FFFFFF"/>
              </a:clrFrom>
              <a:clrTo>
                <a:srgbClr val="FFFFFF">
                  <a:alpha val="0"/>
                </a:srgbClr>
              </a:clrTo>
            </a:clrChange>
          </a:blip>
          <a:srcRect/>
          <a:stretch>
            <a:fillRect/>
          </a:stretch>
        </p:blipFill>
        <p:spPr bwMode="auto">
          <a:xfrm>
            <a:off x="0" y="1556792"/>
            <a:ext cx="5042925" cy="3782194"/>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3" cstate="screen">
            <a:duotone>
              <a:schemeClr val="bg2">
                <a:shade val="45000"/>
                <a:satMod val="135000"/>
              </a:schemeClr>
              <a:prstClr val="white"/>
            </a:duotone>
          </a:blip>
          <a:srcRect/>
          <a:stretch>
            <a:fillRect/>
          </a:stretch>
        </p:blipFill>
        <p:spPr bwMode="auto">
          <a:xfrm>
            <a:off x="152399" y="152400"/>
            <a:ext cx="9693284" cy="1196752"/>
          </a:xfrm>
          <a:prstGeom prst="rect">
            <a:avLst/>
          </a:prstGeom>
          <a:noFill/>
        </p:spPr>
      </p:pic>
      <p:sp>
        <p:nvSpPr>
          <p:cNvPr id="6" name="Titre 1"/>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smtClean="0">
                <a:ln>
                  <a:noFill/>
                </a:ln>
                <a:solidFill>
                  <a:srgbClr val="FF0000"/>
                </a:solidFill>
                <a:effectLst/>
                <a:uLnTx/>
                <a:uFillTx/>
                <a:latin typeface="+mj-lt"/>
                <a:ea typeface="+mj-ea"/>
                <a:cs typeface="+mj-cs"/>
              </a:rPr>
              <a:t>4.5 les collectionneurs</a:t>
            </a:r>
            <a:endParaRPr kumimoji="0" lang="fr-FR" sz="4400" b="0" i="0" u="none" strike="noStrike" kern="1200" cap="none" spc="0" normalizeH="0" baseline="0" noProof="0" dirty="0">
              <a:ln>
                <a:noFill/>
              </a:ln>
              <a:solidFill>
                <a:srgbClr val="FF0000"/>
              </a:solidFill>
              <a:effectLst/>
              <a:uLnTx/>
              <a:uFillTx/>
              <a:latin typeface="+mj-lt"/>
              <a:ea typeface="+mj-ea"/>
              <a:cs typeface="+mj-cs"/>
            </a:endParaRPr>
          </a:p>
        </p:txBody>
      </p:sp>
      <p:pic>
        <p:nvPicPr>
          <p:cNvPr id="70662" name="Picture 6" descr="http://cdn.decoist.com/wp-content/uploads/2012/05/Pez-dispenser-collection.jpg"/>
          <p:cNvPicPr>
            <a:picLocks noChangeAspect="1" noChangeArrowheads="1"/>
          </p:cNvPicPr>
          <p:nvPr/>
        </p:nvPicPr>
        <p:blipFill>
          <a:blip r:embed="rId4" cstate="screen">
            <a:clrChange>
              <a:clrFrom>
                <a:srgbClr val="CECEC6"/>
              </a:clrFrom>
              <a:clrTo>
                <a:srgbClr val="CECEC6">
                  <a:alpha val="0"/>
                </a:srgbClr>
              </a:clrTo>
            </a:clrChange>
          </a:blip>
          <a:srcRect/>
          <a:stretch>
            <a:fillRect/>
          </a:stretch>
        </p:blipFill>
        <p:spPr bwMode="auto">
          <a:xfrm>
            <a:off x="-108520" y="2852936"/>
            <a:ext cx="4850904" cy="3638178"/>
          </a:xfrm>
          <a:prstGeom prst="rect">
            <a:avLst/>
          </a:prstGeom>
          <a:noFill/>
        </p:spPr>
      </p:pic>
      <p:pic>
        <p:nvPicPr>
          <p:cNvPr id="70664" name="Picture 8" descr="http://www.lenouveleconomiste.fr/wp-content/uploads/2012/01/1597-dossier-art-de-vivre-voiture-de-collection.jpg"/>
          <p:cNvPicPr>
            <a:picLocks noChangeAspect="1" noChangeArrowheads="1"/>
          </p:cNvPicPr>
          <p:nvPr/>
        </p:nvPicPr>
        <p:blipFill>
          <a:blip r:embed="rId5" cstate="screen">
            <a:clrChange>
              <a:clrFrom>
                <a:srgbClr val="FEF4E8"/>
              </a:clrFrom>
              <a:clrTo>
                <a:srgbClr val="FEF4E8">
                  <a:alpha val="0"/>
                </a:srgbClr>
              </a:clrTo>
            </a:clrChange>
          </a:blip>
          <a:srcRect/>
          <a:stretch>
            <a:fillRect/>
          </a:stretch>
        </p:blipFill>
        <p:spPr bwMode="auto">
          <a:xfrm>
            <a:off x="5076056" y="3429000"/>
            <a:ext cx="3514725" cy="2381250"/>
          </a:xfrm>
          <a:prstGeom prst="rect">
            <a:avLst/>
          </a:prstGeom>
          <a:noFill/>
        </p:spPr>
      </p:pic>
      <p:sp>
        <p:nvSpPr>
          <p:cNvPr id="10" name="Rectangle 9"/>
          <p:cNvSpPr/>
          <p:nvPr/>
        </p:nvSpPr>
        <p:spPr>
          <a:xfrm>
            <a:off x="5364088" y="5661248"/>
            <a:ext cx="3779912" cy="923330"/>
          </a:xfrm>
          <a:prstGeom prst="rect">
            <a:avLst/>
          </a:prstGeom>
        </p:spPr>
        <p:txBody>
          <a:bodyPr wrap="square">
            <a:spAutoFit/>
          </a:bodyPr>
          <a:lstStyle/>
          <a:p>
            <a:r>
              <a:rPr lang="fr-FR" dirty="0" smtClean="0"/>
              <a:t>Ferrari 250 Testa Rossa de 1957 vendue aux enchères </a:t>
            </a:r>
            <a:r>
              <a:rPr lang="fr-FR" dirty="0" smtClean="0"/>
              <a:t>en 2012 pour </a:t>
            </a:r>
            <a:r>
              <a:rPr lang="fr-FR" dirty="0" smtClean="0"/>
              <a:t>12 millions d'euros,</a:t>
            </a:r>
            <a:endParaRPr lang="fr-FR" dirty="0"/>
          </a:p>
        </p:txBody>
      </p:sp>
      <p:pic>
        <p:nvPicPr>
          <p:cNvPr id="70658" name="Picture 2" descr="http://www.cabinet-de-curiosites.com/media/theme/logo_cabinet_de_curiosites.png"/>
          <p:cNvPicPr>
            <a:picLocks noChangeAspect="1" noChangeArrowheads="1"/>
          </p:cNvPicPr>
          <p:nvPr/>
        </p:nvPicPr>
        <p:blipFill>
          <a:blip r:embed="rId6" cstate="screen">
            <a:clrChange>
              <a:clrFrom>
                <a:srgbClr val="FFFFFF"/>
              </a:clrFrom>
              <a:clrTo>
                <a:srgbClr val="FFFFFF">
                  <a:alpha val="0"/>
                </a:srgbClr>
              </a:clrTo>
            </a:clrChange>
          </a:blip>
          <a:srcRect/>
          <a:stretch>
            <a:fillRect/>
          </a:stretch>
        </p:blipFill>
        <p:spPr bwMode="auto">
          <a:xfrm>
            <a:off x="1043608" y="1268760"/>
            <a:ext cx="7517467" cy="1331219"/>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3" cstate="screen">
            <a:duotone>
              <a:schemeClr val="bg2">
                <a:shade val="45000"/>
                <a:satMod val="135000"/>
              </a:schemeClr>
              <a:prstClr val="white"/>
            </a:duotone>
          </a:blip>
          <a:srcRect/>
          <a:stretch>
            <a:fillRect/>
          </a:stretch>
        </p:blipFill>
        <p:spPr bwMode="auto">
          <a:xfrm>
            <a:off x="-1" y="0"/>
            <a:ext cx="9693284" cy="1196752"/>
          </a:xfrm>
          <a:prstGeom prst="rect">
            <a:avLst/>
          </a:prstGeom>
          <a:noFill/>
        </p:spPr>
      </p:pic>
      <p:sp>
        <p:nvSpPr>
          <p:cNvPr id="17" name="Titre 1"/>
          <p:cNvSpPr txBox="1">
            <a:spLocks/>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smtClean="0">
                <a:ln>
                  <a:noFill/>
                </a:ln>
                <a:solidFill>
                  <a:srgbClr val="FF0000"/>
                </a:solidFill>
                <a:effectLst/>
                <a:uLnTx/>
                <a:uFillTx/>
                <a:latin typeface="+mj-lt"/>
                <a:ea typeface="+mj-ea"/>
                <a:cs typeface="+mj-cs"/>
              </a:rPr>
              <a:t>IV- Puissance de l’objet</a:t>
            </a:r>
            <a:endParaRPr kumimoji="0" lang="fr-FR" sz="4400" b="0" i="0" u="none" strike="noStrike" kern="1200" cap="none" spc="0" normalizeH="0" baseline="0" noProof="0" dirty="0">
              <a:ln>
                <a:noFill/>
              </a:ln>
              <a:solidFill>
                <a:srgbClr val="FF0000"/>
              </a:solidFill>
              <a:effectLst/>
              <a:uLnTx/>
              <a:uFillTx/>
              <a:latin typeface="+mj-lt"/>
              <a:ea typeface="+mj-ea"/>
              <a:cs typeface="+mj-cs"/>
            </a:endParaRPr>
          </a:p>
        </p:txBody>
      </p:sp>
      <p:graphicFrame>
        <p:nvGraphicFramePr>
          <p:cNvPr id="18" name="Diagramme 17"/>
          <p:cNvGraphicFramePr/>
          <p:nvPr/>
        </p:nvGraphicFramePr>
        <p:xfrm>
          <a:off x="251520" y="1556792"/>
          <a:ext cx="8892480" cy="49685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2" nodeType="clickEffect">
                                  <p:stCondLst>
                                    <p:cond delay="0"/>
                                  </p:stCondLst>
                                  <p:childTnLst>
                                    <p:anim calcmode="lin" valueType="num">
                                      <p:cBhvr additive="base">
                                        <p:cTn id="11" dur="500"/>
                                        <p:tgtEl>
                                          <p:spTgt spid="18"/>
                                        </p:tgtEl>
                                        <p:attrNameLst>
                                          <p:attrName>ppt_x</p:attrName>
                                        </p:attrNameLst>
                                      </p:cBhvr>
                                      <p:tavLst>
                                        <p:tav tm="0">
                                          <p:val>
                                            <p:strVal val="ppt_x"/>
                                          </p:val>
                                        </p:tav>
                                        <p:tav tm="100000">
                                          <p:val>
                                            <p:strVal val="ppt_x"/>
                                          </p:val>
                                        </p:tav>
                                      </p:tavLst>
                                    </p:anim>
                                    <p:anim calcmode="lin" valueType="num">
                                      <p:cBhvr additive="base">
                                        <p:cTn id="12" dur="500"/>
                                        <p:tgtEl>
                                          <p:spTgt spid="18"/>
                                        </p:tgtEl>
                                        <p:attrNameLst>
                                          <p:attrName>ppt_y</p:attrName>
                                        </p:attrNameLst>
                                      </p:cBhvr>
                                      <p:tavLst>
                                        <p:tav tm="0">
                                          <p:val>
                                            <p:strVal val="ppt_y"/>
                                          </p:val>
                                        </p:tav>
                                        <p:tav tm="100000">
                                          <p:val>
                                            <p:strVal val="1+ppt_h/2"/>
                                          </p:val>
                                        </p:tav>
                                      </p:tavLst>
                                    </p:anim>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Graphic spid="18" grpId="2">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3" cstate="screen">
            <a:duotone>
              <a:schemeClr val="bg2">
                <a:shade val="45000"/>
                <a:satMod val="135000"/>
              </a:schemeClr>
              <a:prstClr val="white"/>
            </a:duotone>
          </a:blip>
          <a:srcRect/>
          <a:stretch>
            <a:fillRect/>
          </a:stretch>
        </p:blipFill>
        <p:spPr bwMode="auto">
          <a:xfrm>
            <a:off x="288031" y="0"/>
            <a:ext cx="9693284" cy="1196752"/>
          </a:xfrm>
          <a:prstGeom prst="rect">
            <a:avLst/>
          </a:prstGeom>
          <a:noFill/>
        </p:spPr>
      </p:pic>
      <p:sp>
        <p:nvSpPr>
          <p:cNvPr id="3" name="Titre 1"/>
          <p:cNvSpPr txBox="1">
            <a:spLocks/>
          </p:cNvSpPr>
          <p:nvPr/>
        </p:nvSpPr>
        <p:spPr>
          <a:xfrm>
            <a:off x="745232" y="274638"/>
            <a:ext cx="8867328"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smtClean="0">
                <a:ln>
                  <a:noFill/>
                </a:ln>
                <a:solidFill>
                  <a:srgbClr val="FF0000"/>
                </a:solidFill>
                <a:effectLst/>
                <a:uLnTx/>
                <a:uFillTx/>
                <a:latin typeface="+mj-lt"/>
                <a:ea typeface="+mj-ea"/>
                <a:cs typeface="+mj-cs"/>
              </a:rPr>
              <a:t>1- Les objets magiques et</a:t>
            </a:r>
            <a:r>
              <a:rPr kumimoji="0" lang="fr-FR" sz="4400" b="0" i="0" u="none" strike="noStrike" kern="1200" cap="none" spc="0" normalizeH="0" noProof="0" dirty="0" smtClean="0">
                <a:ln>
                  <a:noFill/>
                </a:ln>
                <a:solidFill>
                  <a:srgbClr val="FF0000"/>
                </a:solidFill>
                <a:effectLst/>
                <a:uLnTx/>
                <a:uFillTx/>
                <a:latin typeface="+mj-lt"/>
                <a:ea typeface="+mj-ea"/>
                <a:cs typeface="+mj-cs"/>
              </a:rPr>
              <a:t> fantastique</a:t>
            </a:r>
            <a:endParaRPr kumimoji="0" lang="fr-FR" sz="4400" b="0" i="0" u="none" strike="noStrike" kern="1200" cap="none" spc="0" normalizeH="0" baseline="0" noProof="0" dirty="0">
              <a:ln>
                <a:noFill/>
              </a:ln>
              <a:solidFill>
                <a:srgbClr val="FF0000"/>
              </a:solidFill>
              <a:effectLst/>
              <a:uLnTx/>
              <a:uFillTx/>
              <a:latin typeface="+mj-lt"/>
              <a:ea typeface="+mj-ea"/>
              <a:cs typeface="+mj-cs"/>
            </a:endParaRPr>
          </a:p>
        </p:txBody>
      </p:sp>
      <p:pic>
        <p:nvPicPr>
          <p:cNvPr id="74754" name="Picture 2" descr="http://www.catherine-gaillard.net/wp/wp-content/uploads/2013/09/contes.jpg"/>
          <p:cNvPicPr>
            <a:picLocks noChangeAspect="1" noChangeArrowheads="1"/>
          </p:cNvPicPr>
          <p:nvPr/>
        </p:nvPicPr>
        <p:blipFill>
          <a:blip r:embed="rId4" cstate="screen"/>
          <a:srcRect/>
          <a:stretch>
            <a:fillRect/>
          </a:stretch>
        </p:blipFill>
        <p:spPr bwMode="auto">
          <a:xfrm>
            <a:off x="251520" y="1196752"/>
            <a:ext cx="3912096" cy="5415808"/>
          </a:xfrm>
          <a:prstGeom prst="rect">
            <a:avLst/>
          </a:prstGeom>
          <a:noFill/>
        </p:spPr>
      </p:pic>
      <p:pic>
        <p:nvPicPr>
          <p:cNvPr id="74756" name="Picture 4" descr="http://multimedia.fnac.com/multimedia/FR/Images_Produits/FR/fnac.com/Visual_Principal_340/3/5/8/9782070384853.jpg"/>
          <p:cNvPicPr>
            <a:picLocks noChangeAspect="1" noChangeArrowheads="1"/>
          </p:cNvPicPr>
          <p:nvPr/>
        </p:nvPicPr>
        <p:blipFill>
          <a:blip r:embed="rId5" cstate="screen"/>
          <a:srcRect/>
          <a:stretch>
            <a:fillRect/>
          </a:stretch>
        </p:blipFill>
        <p:spPr bwMode="auto">
          <a:xfrm>
            <a:off x="4067944" y="1268760"/>
            <a:ext cx="5328590" cy="5328592"/>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3" cstate="screen">
            <a:duotone>
              <a:schemeClr val="bg2">
                <a:shade val="45000"/>
                <a:satMod val="135000"/>
              </a:schemeClr>
              <a:prstClr val="white"/>
            </a:duotone>
          </a:blip>
          <a:srcRect/>
          <a:stretch>
            <a:fillRect/>
          </a:stretch>
        </p:blipFill>
        <p:spPr bwMode="auto">
          <a:xfrm>
            <a:off x="288031" y="0"/>
            <a:ext cx="9693284" cy="1196752"/>
          </a:xfrm>
          <a:prstGeom prst="rect">
            <a:avLst/>
          </a:prstGeom>
          <a:noFill/>
        </p:spPr>
      </p:pic>
      <p:sp>
        <p:nvSpPr>
          <p:cNvPr id="3" name="Titre 1"/>
          <p:cNvSpPr txBox="1">
            <a:spLocks/>
          </p:cNvSpPr>
          <p:nvPr/>
        </p:nvSpPr>
        <p:spPr>
          <a:xfrm>
            <a:off x="745232"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4400" dirty="0" smtClean="0">
                <a:solidFill>
                  <a:srgbClr val="FF0000"/>
                </a:solidFill>
                <a:latin typeface="+mj-lt"/>
                <a:ea typeface="+mj-ea"/>
                <a:cs typeface="+mj-cs"/>
              </a:rPr>
              <a:t>2</a:t>
            </a:r>
            <a:r>
              <a:rPr kumimoji="0" lang="fr-FR" sz="4400" b="0" i="0" u="none" strike="noStrike" kern="1200" cap="none" spc="0" normalizeH="0" baseline="0" noProof="0" dirty="0" smtClean="0">
                <a:ln>
                  <a:noFill/>
                </a:ln>
                <a:solidFill>
                  <a:srgbClr val="FF0000"/>
                </a:solidFill>
                <a:effectLst/>
                <a:uLnTx/>
                <a:uFillTx/>
                <a:latin typeface="+mj-lt"/>
                <a:ea typeface="+mj-ea"/>
                <a:cs typeface="+mj-cs"/>
              </a:rPr>
              <a:t>- Les objets du pouvoir</a:t>
            </a:r>
            <a:endParaRPr kumimoji="0" lang="fr-FR" sz="4400" b="0" i="0" u="none" strike="noStrike" kern="1200" cap="none" spc="0" normalizeH="0" baseline="0" noProof="0" dirty="0">
              <a:ln>
                <a:noFill/>
              </a:ln>
              <a:solidFill>
                <a:srgbClr val="FF0000"/>
              </a:solidFill>
              <a:effectLst/>
              <a:uLnTx/>
              <a:uFillTx/>
              <a:latin typeface="+mj-lt"/>
              <a:ea typeface="+mj-ea"/>
              <a:cs typeface="+mj-cs"/>
            </a:endParaRPr>
          </a:p>
        </p:txBody>
      </p:sp>
      <p:pic>
        <p:nvPicPr>
          <p:cNvPr id="76802" name="Picture 2" descr="http://upload.wikimedia.org/wikipedia/commons/thumb/5/5f/Louis_XIV_of_France.jpg/600px-Louis_XIV_of_France.jpg"/>
          <p:cNvPicPr>
            <a:picLocks noChangeAspect="1" noChangeArrowheads="1"/>
          </p:cNvPicPr>
          <p:nvPr/>
        </p:nvPicPr>
        <p:blipFill>
          <a:blip r:embed="rId4" cstate="screen"/>
          <a:srcRect/>
          <a:stretch>
            <a:fillRect/>
          </a:stretch>
        </p:blipFill>
        <p:spPr bwMode="auto">
          <a:xfrm>
            <a:off x="4499992" y="1125203"/>
            <a:ext cx="4032448" cy="5732797"/>
          </a:xfrm>
          <a:prstGeom prst="rect">
            <a:avLst/>
          </a:prstGeom>
          <a:noFill/>
        </p:spPr>
      </p:pic>
      <p:graphicFrame>
        <p:nvGraphicFramePr>
          <p:cNvPr id="6" name="Tableau 5"/>
          <p:cNvGraphicFramePr>
            <a:graphicFrameLocks noGrp="1"/>
          </p:cNvGraphicFramePr>
          <p:nvPr/>
        </p:nvGraphicFramePr>
        <p:xfrm>
          <a:off x="683568" y="1628800"/>
          <a:ext cx="2857500" cy="1280160"/>
        </p:xfrm>
        <a:graphic>
          <a:graphicData uri="http://schemas.openxmlformats.org/drawingml/2006/table">
            <a:tbl>
              <a:tblPr/>
              <a:tblGrid>
                <a:gridCol w="1428750"/>
                <a:gridCol w="1428750"/>
              </a:tblGrid>
              <a:tr h="0">
                <a:tc gridSpan="2">
                  <a:txBody>
                    <a:bodyPr/>
                    <a:lstStyle/>
                    <a:p>
                      <a:pPr algn="ctr"/>
                      <a:r>
                        <a:rPr lang="fr-FR" i="1" dirty="0"/>
                        <a:t>Louis </a:t>
                      </a:r>
                      <a:r>
                        <a:rPr lang="fr-FR" i="1" cap="all" dirty="0"/>
                        <a:t>XIV</a:t>
                      </a:r>
                      <a:r>
                        <a:rPr lang="fr-FR" i="1" dirty="0"/>
                        <a:t> en costume de sacre</a:t>
                      </a:r>
                      <a:r>
                        <a:rPr lang="fr-FR" dirty="0"/>
                        <a:t>.</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hMerge="1">
                  <a:txBody>
                    <a:bodyPr/>
                    <a:lstStyle/>
                    <a:p>
                      <a:endParaRPr lang="fr-FR"/>
                    </a:p>
                  </a:txBody>
                  <a:tcPr/>
                </a:tc>
              </a:tr>
              <a:tr h="0">
                <a:tc>
                  <a:txBody>
                    <a:bodyPr/>
                    <a:lstStyle/>
                    <a:p>
                      <a:pPr algn="l"/>
                      <a:r>
                        <a:rPr lang="fr-FR" baseline="30000"/>
                        <a:t>Artiste</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fr-FR" u="none" strike="noStrike" dirty="0">
                          <a:solidFill>
                            <a:srgbClr val="0B0080"/>
                          </a:solidFill>
                        </a:rPr>
                        <a:t>Hyacinthe Rigaud</a:t>
                      </a:r>
                      <a:endParaRPr lang="fr-FR" dirty="0"/>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3" cstate="screen">
            <a:duotone>
              <a:schemeClr val="bg2">
                <a:shade val="45000"/>
                <a:satMod val="135000"/>
              </a:schemeClr>
              <a:prstClr val="white"/>
            </a:duotone>
          </a:blip>
          <a:srcRect/>
          <a:stretch>
            <a:fillRect/>
          </a:stretch>
        </p:blipFill>
        <p:spPr bwMode="auto">
          <a:xfrm>
            <a:off x="-1" y="0"/>
            <a:ext cx="9693284" cy="1196752"/>
          </a:xfrm>
          <a:prstGeom prst="rect">
            <a:avLst/>
          </a:prstGeom>
          <a:noFill/>
        </p:spPr>
      </p:pic>
      <p:sp>
        <p:nvSpPr>
          <p:cNvPr id="2" name="Titre 1"/>
          <p:cNvSpPr>
            <a:spLocks noGrp="1"/>
          </p:cNvSpPr>
          <p:nvPr>
            <p:ph type="title"/>
          </p:nvPr>
        </p:nvSpPr>
        <p:spPr/>
        <p:txBody>
          <a:bodyPr>
            <a:normAutofit fontScale="90000"/>
          </a:bodyPr>
          <a:lstStyle/>
          <a:p>
            <a:r>
              <a:rPr lang="fr-FR" dirty="0" smtClean="0">
                <a:solidFill>
                  <a:srgbClr val="FF0000"/>
                </a:solidFill>
              </a:rPr>
              <a:t>Introduction : qu’est-ce qu’un objet ?</a:t>
            </a:r>
            <a:endParaRPr lang="fr-FR" dirty="0">
              <a:solidFill>
                <a:srgbClr val="FF0000"/>
              </a:solidFill>
            </a:endParaRPr>
          </a:p>
        </p:txBody>
      </p:sp>
      <p:sp>
        <p:nvSpPr>
          <p:cNvPr id="3" name="Espace réservé du contenu 2"/>
          <p:cNvSpPr>
            <a:spLocks noGrp="1"/>
          </p:cNvSpPr>
          <p:nvPr>
            <p:ph idx="1"/>
          </p:nvPr>
        </p:nvSpPr>
        <p:spPr>
          <a:xfrm>
            <a:off x="539552" y="1196752"/>
            <a:ext cx="7776864" cy="5661248"/>
          </a:xfrm>
        </p:spPr>
        <p:txBody>
          <a:bodyPr>
            <a:noAutofit/>
          </a:bodyPr>
          <a:lstStyle/>
          <a:p>
            <a:pPr fontAlgn="base">
              <a:buNone/>
            </a:pPr>
            <a:r>
              <a:rPr lang="fr-FR" sz="1800" dirty="0">
                <a:solidFill>
                  <a:srgbClr val="7030A0"/>
                </a:solidFill>
              </a:rPr>
              <a:t>(latin </a:t>
            </a:r>
            <a:r>
              <a:rPr lang="fr-FR" sz="1800" i="1" dirty="0" err="1">
                <a:solidFill>
                  <a:srgbClr val="7030A0"/>
                </a:solidFill>
              </a:rPr>
              <a:t>objectum</a:t>
            </a:r>
            <a:r>
              <a:rPr lang="fr-FR" sz="1800" i="1" dirty="0">
                <a:solidFill>
                  <a:srgbClr val="7030A0"/>
                </a:solidFill>
              </a:rPr>
              <a:t>,</a:t>
            </a:r>
            <a:r>
              <a:rPr lang="fr-FR" sz="1800" dirty="0">
                <a:solidFill>
                  <a:srgbClr val="7030A0"/>
                </a:solidFill>
              </a:rPr>
              <a:t> chose placée devant)</a:t>
            </a:r>
          </a:p>
          <a:p>
            <a:pPr>
              <a:buNone/>
            </a:pPr>
            <a:endParaRPr lang="fr-FR" sz="1800" dirty="0"/>
          </a:p>
          <a:p>
            <a:pPr lvl="0" algn="just" fontAlgn="base">
              <a:buFont typeface="Wingdings" pitchFamily="2" charset="2"/>
              <a:buChar char="q"/>
            </a:pPr>
            <a:r>
              <a:rPr lang="fr-FR" sz="1800" dirty="0"/>
              <a:t>Toute chose concrète, perceptible par la vue, le toucher : </a:t>
            </a:r>
            <a:r>
              <a:rPr lang="fr-FR" sz="1800" i="1" dirty="0"/>
              <a:t>Perception des objets.</a:t>
            </a:r>
            <a:endParaRPr lang="fr-FR" sz="1800" dirty="0"/>
          </a:p>
          <a:p>
            <a:pPr lvl="0" algn="just" fontAlgn="base">
              <a:buFont typeface="Wingdings" pitchFamily="2" charset="2"/>
              <a:buChar char="q"/>
            </a:pPr>
            <a:r>
              <a:rPr lang="fr-FR" sz="1800" b="1" dirty="0">
                <a:solidFill>
                  <a:srgbClr val="7030A0"/>
                </a:solidFill>
              </a:rPr>
              <a:t>Chose solide considérée comme un tout, fabriquée par l'homme et destinée à un certain usage </a:t>
            </a:r>
            <a:r>
              <a:rPr lang="fr-FR" sz="1800" i="1" dirty="0" smtClean="0"/>
              <a:t>.</a:t>
            </a:r>
            <a:endParaRPr lang="fr-FR" sz="1800" dirty="0"/>
          </a:p>
          <a:p>
            <a:pPr lvl="0" algn="just" fontAlgn="base">
              <a:buFont typeface="Wingdings" pitchFamily="2" charset="2"/>
              <a:buChar char="q"/>
            </a:pPr>
            <a:r>
              <a:rPr lang="fr-FR" sz="1800" b="1" dirty="0">
                <a:solidFill>
                  <a:srgbClr val="7030A0"/>
                </a:solidFill>
              </a:rPr>
              <a:t>Chose définie par son utilisation, sa valeur, etc., ou chose de nature diverse, utilisée à des fins décoratives, de collection, </a:t>
            </a:r>
            <a:r>
              <a:rPr lang="fr-FR" sz="1800" b="1" dirty="0" err="1" smtClean="0">
                <a:solidFill>
                  <a:srgbClr val="7030A0"/>
                </a:solidFill>
              </a:rPr>
              <a:t>etc</a:t>
            </a:r>
            <a:r>
              <a:rPr lang="fr-FR" sz="1800" b="1" dirty="0" smtClean="0">
                <a:solidFill>
                  <a:srgbClr val="7030A0"/>
                </a:solidFill>
              </a:rPr>
              <a:t>…</a:t>
            </a:r>
          </a:p>
          <a:p>
            <a:pPr lvl="0" algn="just" fontAlgn="base">
              <a:buNone/>
            </a:pPr>
            <a:endParaRPr lang="fr-FR" sz="1800" b="1" dirty="0">
              <a:solidFill>
                <a:srgbClr val="7030A0"/>
              </a:solidFill>
            </a:endParaRPr>
          </a:p>
          <a:p>
            <a:pPr lvl="0" fontAlgn="base">
              <a:buNone/>
            </a:pPr>
            <a:r>
              <a:rPr lang="fr-FR" sz="1800" b="1" dirty="0" smtClean="0"/>
              <a:t>Art </a:t>
            </a:r>
            <a:r>
              <a:rPr lang="fr-FR" sz="1800" b="1" dirty="0"/>
              <a:t>contemporain</a:t>
            </a:r>
            <a:r>
              <a:rPr lang="fr-FR" sz="1800" dirty="0"/>
              <a:t/>
            </a:r>
            <a:br>
              <a:rPr lang="fr-FR" sz="1800" dirty="0"/>
            </a:br>
            <a:r>
              <a:rPr lang="fr-FR" sz="1800" b="1" dirty="0">
                <a:solidFill>
                  <a:srgbClr val="7030A0"/>
                </a:solidFill>
              </a:rPr>
              <a:t>Élément à trois dimensions, emprunté, assemblé ou créé de toutes pièces par l'artiste, constituant tout ou partie d'une œuvre. (Exemple : ready-made ; objets surréalistes ; assemblages</a:t>
            </a:r>
            <a:r>
              <a:rPr lang="fr-FR" sz="1800" b="1" dirty="0" smtClean="0">
                <a:solidFill>
                  <a:srgbClr val="7030A0"/>
                </a:solidFill>
              </a:rPr>
              <a:t>…)</a:t>
            </a:r>
          </a:p>
          <a:p>
            <a:pPr lvl="0" fontAlgn="base">
              <a:buNone/>
            </a:pPr>
            <a:endParaRPr lang="fr-FR" sz="1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3" cstate="screen">
            <a:duotone>
              <a:schemeClr val="bg2">
                <a:shade val="45000"/>
                <a:satMod val="135000"/>
              </a:schemeClr>
              <a:prstClr val="white"/>
            </a:duotone>
          </a:blip>
          <a:srcRect/>
          <a:stretch>
            <a:fillRect/>
          </a:stretch>
        </p:blipFill>
        <p:spPr bwMode="auto">
          <a:xfrm>
            <a:off x="288031" y="0"/>
            <a:ext cx="9693284" cy="1196752"/>
          </a:xfrm>
          <a:prstGeom prst="rect">
            <a:avLst/>
          </a:prstGeom>
          <a:noFill/>
        </p:spPr>
      </p:pic>
      <p:sp>
        <p:nvSpPr>
          <p:cNvPr id="3" name="Titre 1"/>
          <p:cNvSpPr txBox="1">
            <a:spLocks/>
          </p:cNvSpPr>
          <p:nvPr/>
        </p:nvSpPr>
        <p:spPr>
          <a:xfrm>
            <a:off x="745232"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4400" noProof="0" dirty="0" smtClean="0">
                <a:solidFill>
                  <a:srgbClr val="FF0000"/>
                </a:solidFill>
                <a:latin typeface="+mj-lt"/>
                <a:ea typeface="+mj-ea"/>
                <a:cs typeface="+mj-cs"/>
              </a:rPr>
              <a:t>3</a:t>
            </a:r>
            <a:r>
              <a:rPr kumimoji="0" lang="fr-FR" sz="4400" b="0" i="0" u="none" strike="noStrike" kern="1200" cap="none" spc="0" normalizeH="0" baseline="0" noProof="0" dirty="0" smtClean="0">
                <a:ln>
                  <a:noFill/>
                </a:ln>
                <a:solidFill>
                  <a:srgbClr val="FF0000"/>
                </a:solidFill>
                <a:effectLst/>
                <a:uLnTx/>
                <a:uFillTx/>
                <a:latin typeface="+mj-lt"/>
                <a:ea typeface="+mj-ea"/>
                <a:cs typeface="+mj-cs"/>
              </a:rPr>
              <a:t>- Les objets symboliques</a:t>
            </a:r>
            <a:endParaRPr kumimoji="0" lang="fr-FR" sz="4400" b="0" i="0" u="none" strike="noStrike" kern="1200" cap="none" spc="0" normalizeH="0" baseline="0" noProof="0" dirty="0">
              <a:ln>
                <a:noFill/>
              </a:ln>
              <a:solidFill>
                <a:srgbClr val="FF0000"/>
              </a:solidFill>
              <a:effectLst/>
              <a:uLnTx/>
              <a:uFillTx/>
              <a:latin typeface="+mj-lt"/>
              <a:ea typeface="+mj-ea"/>
              <a:cs typeface="+mj-cs"/>
            </a:endParaRPr>
          </a:p>
        </p:txBody>
      </p:sp>
      <p:pic>
        <p:nvPicPr>
          <p:cNvPr id="5" name="Picture 2" descr="http://newsoftomorrow.org/wp-content/uploads/2013/02/diogene-dans-son-tonneau.png"/>
          <p:cNvPicPr>
            <a:picLocks noChangeAspect="1" noChangeArrowheads="1"/>
          </p:cNvPicPr>
          <p:nvPr/>
        </p:nvPicPr>
        <p:blipFill>
          <a:blip r:embed="rId4" cstate="screen"/>
          <a:srcRect/>
          <a:stretch>
            <a:fillRect/>
          </a:stretch>
        </p:blipFill>
        <p:spPr bwMode="auto">
          <a:xfrm>
            <a:off x="1907704" y="1844824"/>
            <a:ext cx="5191125" cy="2943225"/>
          </a:xfrm>
          <a:prstGeom prst="rect">
            <a:avLst/>
          </a:prstGeom>
          <a:noFill/>
        </p:spPr>
      </p:pic>
      <p:sp>
        <p:nvSpPr>
          <p:cNvPr id="6" name="Rectangle 5"/>
          <p:cNvSpPr/>
          <p:nvPr/>
        </p:nvSpPr>
        <p:spPr>
          <a:xfrm>
            <a:off x="2339752" y="5301208"/>
            <a:ext cx="4572000" cy="646331"/>
          </a:xfrm>
          <a:prstGeom prst="rect">
            <a:avLst/>
          </a:prstGeom>
        </p:spPr>
        <p:txBody>
          <a:bodyPr>
            <a:spAutoFit/>
          </a:bodyPr>
          <a:lstStyle/>
          <a:p>
            <a:r>
              <a:rPr lang="fr-FR" i="1" dirty="0" smtClean="0"/>
              <a:t>Diogène</a:t>
            </a:r>
            <a:r>
              <a:rPr lang="fr-FR" dirty="0" smtClean="0"/>
              <a:t> par </a:t>
            </a:r>
            <a:r>
              <a:rPr lang="fr-FR" u="sng" dirty="0" smtClean="0">
                <a:hlinkClick r:id="rId5"/>
              </a:rPr>
              <a:t>Jean-Léon Gérôme</a:t>
            </a:r>
            <a:r>
              <a:rPr lang="fr-FR" dirty="0" smtClean="0"/>
              <a:t>, 1860, </a:t>
            </a:r>
            <a:r>
              <a:rPr lang="fr-FR" u="sng" dirty="0" smtClean="0">
                <a:hlinkClick r:id="rId6"/>
              </a:rPr>
              <a:t>Walters Art </a:t>
            </a:r>
            <a:r>
              <a:rPr lang="fr-FR" u="sng" dirty="0" err="1" smtClean="0">
                <a:hlinkClick r:id="rId6"/>
              </a:rPr>
              <a:t>Museum</a:t>
            </a:r>
            <a:r>
              <a:rPr lang="fr-FR" dirty="0" smtClean="0"/>
              <a:t> (</a:t>
            </a:r>
            <a:r>
              <a:rPr lang="fr-FR" u="sng" dirty="0" smtClean="0">
                <a:hlinkClick r:id="rId7"/>
              </a:rPr>
              <a:t>Baltimore</a:t>
            </a:r>
            <a:r>
              <a:rPr lang="fr-FR" dirty="0" smtClean="0"/>
              <a:t>)</a:t>
            </a:r>
            <a:endParaRPr lang="fr-F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3" cstate="screen">
            <a:duotone>
              <a:schemeClr val="bg2">
                <a:shade val="45000"/>
                <a:satMod val="135000"/>
              </a:schemeClr>
              <a:prstClr val="white"/>
            </a:duotone>
          </a:blip>
          <a:srcRect/>
          <a:stretch>
            <a:fillRect/>
          </a:stretch>
        </p:blipFill>
        <p:spPr bwMode="auto">
          <a:xfrm>
            <a:off x="288031" y="0"/>
            <a:ext cx="9693284" cy="1196752"/>
          </a:xfrm>
          <a:prstGeom prst="rect">
            <a:avLst/>
          </a:prstGeom>
          <a:noFill/>
        </p:spPr>
      </p:pic>
      <p:sp>
        <p:nvSpPr>
          <p:cNvPr id="3" name="Titre 1"/>
          <p:cNvSpPr txBox="1">
            <a:spLocks/>
          </p:cNvSpPr>
          <p:nvPr/>
        </p:nvSpPr>
        <p:spPr>
          <a:xfrm>
            <a:off x="745232"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4400" dirty="0" smtClean="0">
                <a:solidFill>
                  <a:srgbClr val="FF0000"/>
                </a:solidFill>
                <a:latin typeface="+mj-lt"/>
                <a:ea typeface="+mj-ea"/>
                <a:cs typeface="+mj-cs"/>
              </a:rPr>
              <a:t>4</a:t>
            </a:r>
            <a:r>
              <a:rPr kumimoji="0" lang="fr-FR" sz="4400" b="0" i="0" u="none" strike="noStrike" kern="1200" cap="none" spc="0" normalizeH="0" baseline="0" noProof="0" dirty="0" smtClean="0">
                <a:ln>
                  <a:noFill/>
                </a:ln>
                <a:solidFill>
                  <a:srgbClr val="FF0000"/>
                </a:solidFill>
                <a:effectLst/>
                <a:uLnTx/>
                <a:uFillTx/>
                <a:latin typeface="+mj-lt"/>
                <a:ea typeface="+mj-ea"/>
                <a:cs typeface="+mj-cs"/>
              </a:rPr>
              <a:t>- Les objets totems</a:t>
            </a:r>
            <a:endParaRPr kumimoji="0" lang="fr-FR" sz="4400" b="0" i="0" u="none" strike="noStrike" kern="1200" cap="none" spc="0" normalizeH="0" baseline="0" noProof="0" dirty="0">
              <a:ln>
                <a:noFill/>
              </a:ln>
              <a:solidFill>
                <a:srgbClr val="FF0000"/>
              </a:solidFill>
              <a:effectLst/>
              <a:uLnTx/>
              <a:uFillTx/>
              <a:latin typeface="+mj-lt"/>
              <a:ea typeface="+mj-ea"/>
              <a:cs typeface="+mj-cs"/>
            </a:endParaRPr>
          </a:p>
        </p:txBody>
      </p:sp>
      <p:pic>
        <p:nvPicPr>
          <p:cNvPr id="7" name="Picture 2" descr="Jocelyne Grivaud Barbies: The Mona Lisa"/>
          <p:cNvPicPr>
            <a:picLocks noChangeAspect="1" noChangeArrowheads="1"/>
          </p:cNvPicPr>
          <p:nvPr/>
        </p:nvPicPr>
        <p:blipFill>
          <a:blip r:embed="rId4" cstate="screen"/>
          <a:srcRect/>
          <a:stretch>
            <a:fillRect/>
          </a:stretch>
        </p:blipFill>
        <p:spPr bwMode="auto">
          <a:xfrm>
            <a:off x="0" y="3222104"/>
            <a:ext cx="5302348" cy="3635896"/>
          </a:xfrm>
          <a:prstGeom prst="rect">
            <a:avLst/>
          </a:prstGeom>
          <a:noFill/>
        </p:spPr>
      </p:pic>
      <p:pic>
        <p:nvPicPr>
          <p:cNvPr id="84994" name="Picture 2" descr="http://www.exposition-paris.info/wp-content/expo-barbie-musee-poupee.jpg"/>
          <p:cNvPicPr>
            <a:picLocks noChangeAspect="1" noChangeArrowheads="1"/>
          </p:cNvPicPr>
          <p:nvPr/>
        </p:nvPicPr>
        <p:blipFill>
          <a:blip r:embed="rId5" cstate="screen">
            <a:clrChange>
              <a:clrFrom>
                <a:srgbClr val="FAFEFD"/>
              </a:clrFrom>
              <a:clrTo>
                <a:srgbClr val="FAFEFD">
                  <a:alpha val="0"/>
                </a:srgbClr>
              </a:clrTo>
            </a:clrChange>
          </a:blip>
          <a:srcRect/>
          <a:stretch>
            <a:fillRect/>
          </a:stretch>
        </p:blipFill>
        <p:spPr bwMode="auto">
          <a:xfrm>
            <a:off x="4211960" y="1268761"/>
            <a:ext cx="4662686" cy="2093970"/>
          </a:xfrm>
          <a:prstGeom prst="rect">
            <a:avLst/>
          </a:prstGeom>
          <a:noFill/>
        </p:spPr>
      </p:pic>
      <p:pic>
        <p:nvPicPr>
          <p:cNvPr id="8" name="Image 7" descr="http://lewebpedagogique.com/asphodele/files/2010/11/bovary_couv.jpg"/>
          <p:cNvPicPr/>
          <p:nvPr/>
        </p:nvPicPr>
        <p:blipFill>
          <a:blip r:embed="rId6" cstate="screen">
            <a:clrChange>
              <a:clrFrom>
                <a:srgbClr val="FEFFFA"/>
              </a:clrFrom>
              <a:clrTo>
                <a:srgbClr val="FEFFFA">
                  <a:alpha val="0"/>
                </a:srgbClr>
              </a:clrTo>
            </a:clrChange>
          </a:blip>
          <a:srcRect/>
          <a:stretch>
            <a:fillRect/>
          </a:stretch>
        </p:blipFill>
        <p:spPr bwMode="auto">
          <a:xfrm>
            <a:off x="5580112" y="3429000"/>
            <a:ext cx="3286017" cy="3250493"/>
          </a:xfrm>
          <a:prstGeom prst="rect">
            <a:avLst/>
          </a:prstGeom>
          <a:noFill/>
          <a:ln w="9525">
            <a:noFill/>
            <a:miter lim="800000"/>
            <a:headEnd/>
            <a:tailEnd/>
          </a:ln>
        </p:spPr>
      </p:pic>
      <p:sp>
        <p:nvSpPr>
          <p:cNvPr id="9" name="Rectangle 8"/>
          <p:cNvSpPr/>
          <p:nvPr/>
        </p:nvSpPr>
        <p:spPr>
          <a:xfrm>
            <a:off x="0" y="1340768"/>
            <a:ext cx="4427984" cy="1754326"/>
          </a:xfrm>
          <a:prstGeom prst="rect">
            <a:avLst/>
          </a:prstGeom>
        </p:spPr>
        <p:txBody>
          <a:bodyPr wrap="square">
            <a:spAutoFit/>
          </a:bodyPr>
          <a:lstStyle/>
          <a:p>
            <a:r>
              <a:rPr lang="fr-FR" dirty="0" smtClean="0"/>
              <a:t>« Être </a:t>
            </a:r>
            <a:r>
              <a:rPr lang="fr-FR" dirty="0" smtClean="0"/>
              <a:t>ou chose généralement un animal, considéré(e) comme emblème, fétiche ou porte-bonheur. </a:t>
            </a:r>
            <a:r>
              <a:rPr lang="fr-FR" dirty="0" smtClean="0"/>
              <a:t> »</a:t>
            </a:r>
          </a:p>
          <a:p>
            <a:r>
              <a:rPr lang="fr-FR" dirty="0" smtClean="0"/>
              <a:t>« Ce </a:t>
            </a:r>
            <a:r>
              <a:rPr lang="fr-FR" dirty="0" smtClean="0"/>
              <a:t>à quoi on voue un respect quasi religieux; chose sacrée. </a:t>
            </a:r>
            <a:r>
              <a:rPr lang="fr-FR" dirty="0" smtClean="0"/>
              <a:t> »</a:t>
            </a:r>
          </a:p>
          <a:p>
            <a:r>
              <a:rPr lang="fr-FR" dirty="0" smtClean="0"/>
              <a:t>TLF</a:t>
            </a:r>
            <a:endParaRPr lang="fr-F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3" cstate="screen">
            <a:duotone>
              <a:schemeClr val="bg2">
                <a:shade val="45000"/>
                <a:satMod val="135000"/>
              </a:schemeClr>
              <a:prstClr val="white"/>
            </a:duotone>
          </a:blip>
          <a:srcRect/>
          <a:stretch>
            <a:fillRect/>
          </a:stretch>
        </p:blipFill>
        <p:spPr bwMode="auto">
          <a:xfrm>
            <a:off x="288031" y="0"/>
            <a:ext cx="9693284" cy="1196752"/>
          </a:xfrm>
          <a:prstGeom prst="rect">
            <a:avLst/>
          </a:prstGeom>
          <a:noFill/>
        </p:spPr>
      </p:pic>
      <p:sp>
        <p:nvSpPr>
          <p:cNvPr id="3" name="Titre 1"/>
          <p:cNvSpPr txBox="1">
            <a:spLocks/>
          </p:cNvSpPr>
          <p:nvPr/>
        </p:nvSpPr>
        <p:spPr>
          <a:xfrm>
            <a:off x="745232"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4400" noProof="0" dirty="0" smtClean="0">
                <a:solidFill>
                  <a:srgbClr val="FF0000"/>
                </a:solidFill>
                <a:latin typeface="+mj-lt"/>
                <a:ea typeface="+mj-ea"/>
                <a:cs typeface="+mj-cs"/>
              </a:rPr>
              <a:t>V</a:t>
            </a:r>
            <a:r>
              <a:rPr kumimoji="0" lang="fr-FR" sz="4400" b="0" i="0" u="none" strike="noStrike" kern="1200" cap="none" spc="0" normalizeH="0" baseline="0" noProof="0" dirty="0" smtClean="0">
                <a:ln>
                  <a:noFill/>
                </a:ln>
                <a:solidFill>
                  <a:srgbClr val="FF0000"/>
                </a:solidFill>
                <a:effectLst/>
                <a:uLnTx/>
                <a:uFillTx/>
                <a:latin typeface="+mj-lt"/>
                <a:ea typeface="+mj-ea"/>
                <a:cs typeface="+mj-cs"/>
              </a:rPr>
              <a:t>- Aliénation par l’objet</a:t>
            </a:r>
            <a:endParaRPr kumimoji="0" lang="fr-FR" sz="4400" b="0" i="0" u="none" strike="noStrike" kern="1200" cap="none" spc="0" normalizeH="0" baseline="0" noProof="0" dirty="0">
              <a:ln>
                <a:noFill/>
              </a:ln>
              <a:solidFill>
                <a:srgbClr val="FF0000"/>
              </a:solidFill>
              <a:effectLst/>
              <a:uLnTx/>
              <a:uFillTx/>
              <a:latin typeface="+mj-lt"/>
              <a:ea typeface="+mj-ea"/>
              <a:cs typeface="+mj-cs"/>
            </a:endParaRPr>
          </a:p>
        </p:txBody>
      </p:sp>
      <p:pic>
        <p:nvPicPr>
          <p:cNvPr id="89090" name="Picture 2" descr="http://www.echodebizy.org/joomla/images/stories/dessins/soldes.jpg"/>
          <p:cNvPicPr>
            <a:picLocks noChangeAspect="1" noChangeArrowheads="1"/>
          </p:cNvPicPr>
          <p:nvPr/>
        </p:nvPicPr>
        <p:blipFill>
          <a:blip r:embed="rId4" cstate="screen"/>
          <a:srcRect/>
          <a:stretch>
            <a:fillRect/>
          </a:stretch>
        </p:blipFill>
        <p:spPr bwMode="auto">
          <a:xfrm>
            <a:off x="5009609" y="1340768"/>
            <a:ext cx="4134391" cy="4032448"/>
          </a:xfrm>
          <a:prstGeom prst="rect">
            <a:avLst/>
          </a:prstGeom>
          <a:noFill/>
        </p:spPr>
      </p:pic>
      <p:pic>
        <p:nvPicPr>
          <p:cNvPr id="89092" name="Picture 4" descr="http://stephaniepe.files.wordpress.com/2011/12/louboutin_.jpg?w=500&amp;h=463"/>
          <p:cNvPicPr>
            <a:picLocks noChangeAspect="1" noChangeArrowheads="1"/>
          </p:cNvPicPr>
          <p:nvPr/>
        </p:nvPicPr>
        <p:blipFill>
          <a:blip r:embed="rId5" cstate="screen">
            <a:clrChange>
              <a:clrFrom>
                <a:srgbClr val="FEFEFC"/>
              </a:clrFrom>
              <a:clrTo>
                <a:srgbClr val="FEFEFC">
                  <a:alpha val="0"/>
                </a:srgbClr>
              </a:clrTo>
            </a:clrChange>
          </a:blip>
          <a:srcRect/>
          <a:stretch>
            <a:fillRect/>
          </a:stretch>
        </p:blipFill>
        <p:spPr bwMode="auto">
          <a:xfrm>
            <a:off x="2627784" y="4392140"/>
            <a:ext cx="2662915" cy="2465860"/>
          </a:xfrm>
          <a:prstGeom prst="rect">
            <a:avLst/>
          </a:prstGeom>
          <a:noFill/>
        </p:spPr>
      </p:pic>
      <p:pic>
        <p:nvPicPr>
          <p:cNvPr id="89096" name="Picture 8" descr="http://lebenchmark.files.wordpress.com/2013/07/59392610.jpg"/>
          <p:cNvPicPr>
            <a:picLocks noChangeAspect="1" noChangeArrowheads="1"/>
          </p:cNvPicPr>
          <p:nvPr/>
        </p:nvPicPr>
        <p:blipFill>
          <a:blip r:embed="rId6" cstate="screen"/>
          <a:srcRect/>
          <a:stretch>
            <a:fillRect/>
          </a:stretch>
        </p:blipFill>
        <p:spPr bwMode="auto">
          <a:xfrm>
            <a:off x="0" y="1052735"/>
            <a:ext cx="4860032" cy="3092107"/>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3" cstate="screen">
            <a:duotone>
              <a:schemeClr val="bg2">
                <a:shade val="45000"/>
                <a:satMod val="135000"/>
              </a:schemeClr>
              <a:prstClr val="white"/>
            </a:duotone>
          </a:blip>
          <a:srcRect/>
          <a:stretch>
            <a:fillRect/>
          </a:stretch>
        </p:blipFill>
        <p:spPr bwMode="auto">
          <a:xfrm>
            <a:off x="-1" y="0"/>
            <a:ext cx="9693284" cy="1196752"/>
          </a:xfrm>
          <a:prstGeom prst="rect">
            <a:avLst/>
          </a:prstGeom>
          <a:noFill/>
        </p:spPr>
      </p:pic>
      <p:sp>
        <p:nvSpPr>
          <p:cNvPr id="2" name="Titre 1"/>
          <p:cNvSpPr>
            <a:spLocks noGrp="1"/>
          </p:cNvSpPr>
          <p:nvPr>
            <p:ph type="title"/>
          </p:nvPr>
        </p:nvSpPr>
        <p:spPr/>
        <p:txBody>
          <a:bodyPr>
            <a:normAutofit fontScale="90000"/>
          </a:bodyPr>
          <a:lstStyle/>
          <a:p>
            <a:r>
              <a:rPr lang="fr-FR" dirty="0" smtClean="0">
                <a:solidFill>
                  <a:srgbClr val="FF0000"/>
                </a:solidFill>
              </a:rPr>
              <a:t>IV- Conclusion : rapport sujet et objet</a:t>
            </a:r>
            <a:endParaRPr lang="fr-FR" dirty="0">
              <a:solidFill>
                <a:srgbClr val="FF0000"/>
              </a:solidFill>
            </a:endParaRPr>
          </a:p>
        </p:txBody>
      </p:sp>
      <p:pic>
        <p:nvPicPr>
          <p:cNvPr id="4098" name="Picture 2" descr="http://designdc.files.wordpress.com/2012/01/minimalist-home-09.jpg"/>
          <p:cNvPicPr>
            <a:picLocks noChangeAspect="1" noChangeArrowheads="1"/>
          </p:cNvPicPr>
          <p:nvPr/>
        </p:nvPicPr>
        <p:blipFill>
          <a:blip r:embed="rId4" cstate="screen"/>
          <a:srcRect/>
          <a:stretch>
            <a:fillRect/>
          </a:stretch>
        </p:blipFill>
        <p:spPr bwMode="auto">
          <a:xfrm>
            <a:off x="-36512" y="1556792"/>
            <a:ext cx="4307325" cy="2864372"/>
          </a:xfrm>
          <a:prstGeom prst="rect">
            <a:avLst/>
          </a:prstGeom>
          <a:noFill/>
        </p:spPr>
      </p:pic>
      <p:pic>
        <p:nvPicPr>
          <p:cNvPr id="4100" name="Picture 4" descr="http://bricobistro.com/wp-content/uploads/2014/01/chambre-royale-rustique.jpg"/>
          <p:cNvPicPr>
            <a:picLocks noChangeAspect="1" noChangeArrowheads="1"/>
          </p:cNvPicPr>
          <p:nvPr/>
        </p:nvPicPr>
        <p:blipFill>
          <a:blip r:embed="rId5" cstate="screen"/>
          <a:srcRect/>
          <a:stretch>
            <a:fillRect/>
          </a:stretch>
        </p:blipFill>
        <p:spPr bwMode="auto">
          <a:xfrm>
            <a:off x="4139952" y="1556792"/>
            <a:ext cx="5004048" cy="2897616"/>
          </a:xfrm>
          <a:prstGeom prst="rect">
            <a:avLst/>
          </a:prstGeom>
          <a:noFill/>
        </p:spPr>
      </p:pic>
      <p:pic>
        <p:nvPicPr>
          <p:cNvPr id="4102" name="Picture 6" descr="http://www.galerieslafayette.com/carnet-mode/wp-content/uploads/2012/09/Semaine-BV15.jpg"/>
          <p:cNvPicPr>
            <a:picLocks noChangeAspect="1" noChangeArrowheads="1"/>
          </p:cNvPicPr>
          <p:nvPr/>
        </p:nvPicPr>
        <p:blipFill>
          <a:blip r:embed="rId6" cstate="screen">
            <a:clrChange>
              <a:clrFrom>
                <a:srgbClr val="FFFFFF"/>
              </a:clrFrom>
              <a:clrTo>
                <a:srgbClr val="FFFFFF">
                  <a:alpha val="0"/>
                </a:srgbClr>
              </a:clrTo>
            </a:clrChange>
          </a:blip>
          <a:srcRect/>
          <a:stretch>
            <a:fillRect/>
          </a:stretch>
        </p:blipFill>
        <p:spPr bwMode="auto">
          <a:xfrm>
            <a:off x="251520" y="4480765"/>
            <a:ext cx="3803576" cy="2377235"/>
          </a:xfrm>
          <a:prstGeom prst="rect">
            <a:avLst/>
          </a:prstGeom>
          <a:noFill/>
        </p:spPr>
      </p:pic>
      <p:pic>
        <p:nvPicPr>
          <p:cNvPr id="4104" name="Picture 8" descr="http://www.ouest-france.fr/sites/default/files/styles/image-640/public/2014/07/03/memoires-dobjets-histoires-dhommes-f.bertin.jpg?itok=Qvb-p8lX"/>
          <p:cNvPicPr>
            <a:picLocks noChangeAspect="1" noChangeArrowheads="1"/>
          </p:cNvPicPr>
          <p:nvPr/>
        </p:nvPicPr>
        <p:blipFill>
          <a:blip r:embed="rId7" cstate="screen"/>
          <a:srcRect/>
          <a:stretch>
            <a:fillRect/>
          </a:stretch>
        </p:blipFill>
        <p:spPr bwMode="auto">
          <a:xfrm>
            <a:off x="6444208" y="4653136"/>
            <a:ext cx="2204864" cy="2204864"/>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endParaRPr lang="fr-FR"/>
          </a:p>
        </p:txBody>
      </p:sp>
      <p:pic>
        <p:nvPicPr>
          <p:cNvPr id="6"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3" cstate="screen">
            <a:duotone>
              <a:schemeClr val="bg2">
                <a:shade val="45000"/>
                <a:satMod val="135000"/>
              </a:schemeClr>
              <a:prstClr val="white"/>
            </a:duotone>
          </a:blip>
          <a:srcRect/>
          <a:stretch>
            <a:fillRect/>
          </a:stretch>
        </p:blipFill>
        <p:spPr bwMode="auto">
          <a:xfrm>
            <a:off x="152399" y="152400"/>
            <a:ext cx="9693284" cy="1196752"/>
          </a:xfrm>
          <a:prstGeom prst="rect">
            <a:avLst/>
          </a:prstGeom>
          <a:noFill/>
        </p:spPr>
      </p:pic>
      <p:sp>
        <p:nvSpPr>
          <p:cNvPr id="7" name="Titre 1"/>
          <p:cNvSpPr txBox="1">
            <a:spLocks/>
          </p:cNvSpPr>
          <p:nvPr/>
        </p:nvSpPr>
        <p:spPr>
          <a:xfrm>
            <a:off x="609600" y="427038"/>
            <a:ext cx="8229600" cy="1143000"/>
          </a:xfrm>
          <a:prstGeom prst="rect">
            <a:avLst/>
          </a:prstGeom>
        </p:spPr>
        <p:txBody>
          <a:bodyPr vert="horz" lIns="91440" tIns="45720" rIns="91440" bIns="45720" rtlCol="0" anchor="ct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4400" dirty="0" smtClean="0">
                <a:solidFill>
                  <a:srgbClr val="FF0000"/>
                </a:solidFill>
                <a:latin typeface="+mj-lt"/>
                <a:ea typeface="+mj-ea"/>
                <a:cs typeface="+mj-cs"/>
              </a:rPr>
              <a:t>VI</a:t>
            </a:r>
            <a:r>
              <a:rPr kumimoji="0" lang="fr-FR" sz="4400" b="0" i="0" u="none" strike="noStrike" kern="1200" cap="none" spc="0" normalizeH="0" baseline="0" noProof="0" dirty="0" smtClean="0">
                <a:ln>
                  <a:noFill/>
                </a:ln>
                <a:solidFill>
                  <a:srgbClr val="FF0000"/>
                </a:solidFill>
                <a:effectLst/>
                <a:uLnTx/>
                <a:uFillTx/>
                <a:latin typeface="+mj-lt"/>
                <a:ea typeface="+mj-ea"/>
                <a:cs typeface="+mj-cs"/>
              </a:rPr>
              <a:t>- Conclusion : rapport sujet et objet</a:t>
            </a:r>
            <a:endParaRPr kumimoji="0" lang="fr-FR" sz="4400" b="0" i="0" u="none" strike="noStrike" kern="1200" cap="none" spc="0" normalizeH="0" baseline="0" noProof="0" dirty="0">
              <a:ln>
                <a:noFill/>
              </a:ln>
              <a:solidFill>
                <a:srgbClr val="FF0000"/>
              </a:solidFill>
              <a:effectLst/>
              <a:uLnTx/>
              <a:uFillTx/>
              <a:latin typeface="+mj-lt"/>
              <a:ea typeface="+mj-ea"/>
              <a:cs typeface="+mj-cs"/>
            </a:endParaRPr>
          </a:p>
        </p:txBody>
      </p:sp>
      <p:pic>
        <p:nvPicPr>
          <p:cNvPr id="82948" name="Picture 4" descr="http://2.bp.blogspot.com/-_RCrZNhhUkA/UVnLZBO02FI/AAAAAAAAEBM/fRZlQRR-MWE/s1600/Besoins+Max+Neef.jpg"/>
          <p:cNvPicPr>
            <a:picLocks noChangeAspect="1" noChangeArrowheads="1"/>
          </p:cNvPicPr>
          <p:nvPr/>
        </p:nvPicPr>
        <p:blipFill>
          <a:blip r:embed="rId4" cstate="screen"/>
          <a:srcRect/>
          <a:stretch>
            <a:fillRect/>
          </a:stretch>
        </p:blipFill>
        <p:spPr bwMode="auto">
          <a:xfrm>
            <a:off x="0" y="1340768"/>
            <a:ext cx="9144000" cy="5712958"/>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27" name="Picture 19" descr="http://images.fineartamerica.com/images-medium-large/male-and-female-homo-habilis-mauricio-anton.jpg"/>
          <p:cNvPicPr>
            <a:picLocks noChangeAspect="1" noChangeArrowheads="1"/>
          </p:cNvPicPr>
          <p:nvPr/>
        </p:nvPicPr>
        <p:blipFill>
          <a:blip r:embed="rId3" cstate="screen">
            <a:clrChange>
              <a:clrFrom>
                <a:srgbClr val="FFFFFF"/>
              </a:clrFrom>
              <a:clrTo>
                <a:srgbClr val="FFFFFF">
                  <a:alpha val="0"/>
                </a:srgbClr>
              </a:clrTo>
            </a:clrChange>
          </a:blip>
          <a:srcRect/>
          <a:stretch>
            <a:fillRect/>
          </a:stretch>
        </p:blipFill>
        <p:spPr bwMode="auto">
          <a:xfrm>
            <a:off x="2771800" y="2420888"/>
            <a:ext cx="3744416" cy="4680520"/>
          </a:xfrm>
          <a:prstGeom prst="rect">
            <a:avLst/>
          </a:prstGeom>
          <a:noFill/>
        </p:spPr>
      </p:pic>
      <p:pic>
        <p:nvPicPr>
          <p:cNvPr id="5"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4" cstate="screen">
            <a:duotone>
              <a:schemeClr val="bg2">
                <a:shade val="45000"/>
                <a:satMod val="135000"/>
              </a:schemeClr>
              <a:prstClr val="white"/>
            </a:duotone>
          </a:blip>
          <a:srcRect/>
          <a:stretch>
            <a:fillRect/>
          </a:stretch>
        </p:blipFill>
        <p:spPr bwMode="auto">
          <a:xfrm>
            <a:off x="-1" y="0"/>
            <a:ext cx="9693284" cy="1196752"/>
          </a:xfrm>
          <a:prstGeom prst="rect">
            <a:avLst/>
          </a:prstGeom>
          <a:noFill/>
        </p:spPr>
      </p:pic>
      <p:sp>
        <p:nvSpPr>
          <p:cNvPr id="2" name="Titre 1"/>
          <p:cNvSpPr>
            <a:spLocks noGrp="1"/>
          </p:cNvSpPr>
          <p:nvPr>
            <p:ph type="title"/>
          </p:nvPr>
        </p:nvSpPr>
        <p:spPr/>
        <p:txBody>
          <a:bodyPr/>
          <a:lstStyle/>
          <a:p>
            <a:r>
              <a:rPr lang="fr-FR" dirty="0" smtClean="0">
                <a:solidFill>
                  <a:srgbClr val="FF0000"/>
                </a:solidFill>
              </a:rPr>
              <a:t>Qui crée l’objet ?</a:t>
            </a:r>
            <a:endParaRPr lang="fr-FR" dirty="0">
              <a:solidFill>
                <a:srgbClr val="FF0000"/>
              </a:solidFill>
            </a:endParaRPr>
          </a:p>
        </p:txBody>
      </p:sp>
      <p:pic>
        <p:nvPicPr>
          <p:cNvPr id="7" name="Image 6" descr="AK-47 type II Part DM-ST-89-01131.jpg">
            <a:hlinkClick r:id="rId5"/>
          </p:cNvPr>
          <p:cNvPicPr/>
          <p:nvPr/>
        </p:nvPicPr>
        <p:blipFill>
          <a:blip r:embed="rId6" cstate="screen"/>
          <a:srcRect/>
          <a:stretch>
            <a:fillRect/>
          </a:stretch>
        </p:blipFill>
        <p:spPr bwMode="auto">
          <a:xfrm>
            <a:off x="6953250" y="2276872"/>
            <a:ext cx="2190750" cy="790575"/>
          </a:xfrm>
          <a:prstGeom prst="rect">
            <a:avLst/>
          </a:prstGeom>
          <a:noFill/>
          <a:ln w="9525">
            <a:noFill/>
            <a:miter lim="800000"/>
            <a:headEnd/>
            <a:tailEnd/>
          </a:ln>
        </p:spPr>
      </p:pic>
      <p:pic>
        <p:nvPicPr>
          <p:cNvPr id="68612" name="Picture 4" descr="http://www.wipo.int/export/sites/www/ipadvantage/images/article_0131_3.jpg"/>
          <p:cNvPicPr>
            <a:picLocks noChangeAspect="1" noChangeArrowheads="1"/>
          </p:cNvPicPr>
          <p:nvPr/>
        </p:nvPicPr>
        <p:blipFill>
          <a:blip r:embed="rId7" cstate="screen"/>
          <a:srcRect/>
          <a:stretch>
            <a:fillRect/>
          </a:stretch>
        </p:blipFill>
        <p:spPr bwMode="auto">
          <a:xfrm>
            <a:off x="323528" y="1412776"/>
            <a:ext cx="2857500" cy="1819276"/>
          </a:xfrm>
          <a:prstGeom prst="rect">
            <a:avLst/>
          </a:prstGeom>
          <a:noFill/>
        </p:spPr>
      </p:pic>
      <p:sp>
        <p:nvSpPr>
          <p:cNvPr id="13" name="Rectangle 12"/>
          <p:cNvSpPr/>
          <p:nvPr/>
        </p:nvSpPr>
        <p:spPr>
          <a:xfrm>
            <a:off x="467544" y="3068960"/>
            <a:ext cx="3168352" cy="600164"/>
          </a:xfrm>
          <a:prstGeom prst="rect">
            <a:avLst/>
          </a:prstGeom>
        </p:spPr>
        <p:txBody>
          <a:bodyPr wrap="square">
            <a:spAutoFit/>
          </a:bodyPr>
          <a:lstStyle/>
          <a:p>
            <a:r>
              <a:rPr lang="fr-FR" sz="1100" dirty="0"/>
              <a:t>Brevet de </a:t>
            </a:r>
            <a:r>
              <a:rPr lang="fr-FR" sz="1100" dirty="0" err="1"/>
              <a:t>Faveo</a:t>
            </a:r>
            <a:r>
              <a:rPr lang="fr-FR" sz="1100" dirty="0"/>
              <a:t> pour son invention de soutien-gorge sans bretelle (demande PCT n° PCT/GB2009/001671, recherche PATENTSCOPE®)</a:t>
            </a:r>
          </a:p>
        </p:txBody>
      </p:sp>
      <p:pic>
        <p:nvPicPr>
          <p:cNvPr id="14" name="Image 13" descr="Braun HF 1.jpg">
            <a:hlinkClick r:id="rId8"/>
          </p:cNvPr>
          <p:cNvPicPr/>
          <p:nvPr/>
        </p:nvPicPr>
        <p:blipFill>
          <a:blip r:embed="rId9" cstate="screen"/>
          <a:srcRect/>
          <a:stretch>
            <a:fillRect/>
          </a:stretch>
        </p:blipFill>
        <p:spPr bwMode="auto">
          <a:xfrm>
            <a:off x="7164288" y="4725144"/>
            <a:ext cx="952500" cy="1247775"/>
          </a:xfrm>
          <a:prstGeom prst="rect">
            <a:avLst/>
          </a:prstGeom>
          <a:noFill/>
          <a:ln w="9525">
            <a:noFill/>
            <a:miter lim="800000"/>
            <a:headEnd/>
            <a:tailEnd/>
          </a:ln>
        </p:spPr>
      </p:pic>
      <p:pic>
        <p:nvPicPr>
          <p:cNvPr id="15" name="Image 14" descr="Colt Paterson 1836.jpg">
            <a:hlinkClick r:id="rId10"/>
          </p:cNvPr>
          <p:cNvPicPr/>
          <p:nvPr/>
        </p:nvPicPr>
        <p:blipFill>
          <a:blip r:embed="rId11" cstate="screen"/>
          <a:srcRect/>
          <a:stretch>
            <a:fillRect/>
          </a:stretch>
        </p:blipFill>
        <p:spPr bwMode="auto">
          <a:xfrm>
            <a:off x="2195736" y="5517232"/>
            <a:ext cx="1428750" cy="866775"/>
          </a:xfrm>
          <a:prstGeom prst="rect">
            <a:avLst/>
          </a:prstGeom>
          <a:noFill/>
          <a:ln w="9525">
            <a:noFill/>
            <a:miter lim="800000"/>
            <a:headEnd/>
            <a:tailEnd/>
          </a:ln>
        </p:spPr>
      </p:pic>
      <p:pic>
        <p:nvPicPr>
          <p:cNvPr id="16" name="Image 15" descr="EdisonPhonograph.jpg">
            <a:hlinkClick r:id="rId12"/>
          </p:cNvPr>
          <p:cNvPicPr/>
          <p:nvPr/>
        </p:nvPicPr>
        <p:blipFill>
          <a:blip r:embed="rId13" cstate="screen"/>
          <a:srcRect/>
          <a:stretch>
            <a:fillRect/>
          </a:stretch>
        </p:blipFill>
        <p:spPr bwMode="auto">
          <a:xfrm>
            <a:off x="6156176" y="2924944"/>
            <a:ext cx="952500" cy="933450"/>
          </a:xfrm>
          <a:prstGeom prst="rect">
            <a:avLst/>
          </a:prstGeom>
          <a:noFill/>
          <a:ln w="9525">
            <a:noFill/>
            <a:miter lim="800000"/>
            <a:headEnd/>
            <a:tailEnd/>
          </a:ln>
        </p:spPr>
      </p:pic>
      <p:pic>
        <p:nvPicPr>
          <p:cNvPr id="18" name="Image 17" descr="Montgolfiere 1783.jpg">
            <a:hlinkClick r:id="rId14"/>
          </p:cNvPr>
          <p:cNvPicPr/>
          <p:nvPr/>
        </p:nvPicPr>
        <p:blipFill>
          <a:blip r:embed="rId15" cstate="screen"/>
          <a:srcRect/>
          <a:stretch>
            <a:fillRect/>
          </a:stretch>
        </p:blipFill>
        <p:spPr bwMode="auto">
          <a:xfrm>
            <a:off x="5220072" y="1484784"/>
            <a:ext cx="1152128" cy="864096"/>
          </a:xfrm>
          <a:prstGeom prst="rect">
            <a:avLst/>
          </a:prstGeom>
          <a:noFill/>
          <a:ln w="9525">
            <a:noFill/>
            <a:miter lim="800000"/>
            <a:headEnd/>
            <a:tailEnd/>
          </a:ln>
        </p:spPr>
      </p:pic>
      <p:pic>
        <p:nvPicPr>
          <p:cNvPr id="68621" name="Picture 13" descr="http://upload.wikimedia.org/wikipedia/commons/thumb/8/84/Apple_Computer_Logo_rainbow.svg/2000px-Apple_Computer_Logo_rainbow.svg.png"/>
          <p:cNvPicPr>
            <a:picLocks noChangeAspect="1" noChangeArrowheads="1"/>
          </p:cNvPicPr>
          <p:nvPr/>
        </p:nvPicPr>
        <p:blipFill>
          <a:blip r:embed="rId16" cstate="screen"/>
          <a:srcRect/>
          <a:stretch>
            <a:fillRect/>
          </a:stretch>
        </p:blipFill>
        <p:spPr bwMode="auto">
          <a:xfrm>
            <a:off x="683568" y="5085184"/>
            <a:ext cx="911210" cy="1002330"/>
          </a:xfrm>
          <a:prstGeom prst="rect">
            <a:avLst/>
          </a:prstGeom>
          <a:noFill/>
        </p:spPr>
      </p:pic>
      <p:pic>
        <p:nvPicPr>
          <p:cNvPr id="21" name="Image 20" descr="http://www.journaldugeek.com/files/2013/04/steve-jobs.jpg"/>
          <p:cNvPicPr/>
          <p:nvPr/>
        </p:nvPicPr>
        <p:blipFill>
          <a:blip r:embed="rId17" cstate="screen"/>
          <a:srcRect/>
          <a:stretch>
            <a:fillRect/>
          </a:stretch>
        </p:blipFill>
        <p:spPr bwMode="auto">
          <a:xfrm>
            <a:off x="251520" y="3717032"/>
            <a:ext cx="1696591" cy="1234058"/>
          </a:xfrm>
          <a:prstGeom prst="rect">
            <a:avLst/>
          </a:prstGeom>
          <a:noFill/>
          <a:ln w="9525">
            <a:noFill/>
            <a:miter lim="800000"/>
            <a:headEnd/>
            <a:tailEnd/>
          </a:ln>
        </p:spPr>
      </p:pic>
      <p:pic>
        <p:nvPicPr>
          <p:cNvPr id="68625" name="Picture 17" descr="http://s2.lemde.fr/image/2012/12/26/534x267/1810370_7_a692_mikhail-kalachnikov-inventeur-eponyme-du_3ecded006f8092e90bc9f65328533d33.jpg"/>
          <p:cNvPicPr>
            <a:picLocks noChangeAspect="1" noChangeArrowheads="1"/>
          </p:cNvPicPr>
          <p:nvPr/>
        </p:nvPicPr>
        <p:blipFill>
          <a:blip r:embed="rId18" cstate="screen"/>
          <a:srcRect/>
          <a:stretch>
            <a:fillRect/>
          </a:stretch>
        </p:blipFill>
        <p:spPr bwMode="auto">
          <a:xfrm>
            <a:off x="7343800" y="1196752"/>
            <a:ext cx="1800200" cy="1103015"/>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3" cstate="screen">
            <a:duotone>
              <a:schemeClr val="bg2">
                <a:shade val="45000"/>
                <a:satMod val="135000"/>
              </a:schemeClr>
              <a:prstClr val="white"/>
            </a:duotone>
          </a:blip>
          <a:srcRect/>
          <a:stretch>
            <a:fillRect/>
          </a:stretch>
        </p:blipFill>
        <p:spPr bwMode="auto">
          <a:xfrm>
            <a:off x="-1" y="0"/>
            <a:ext cx="9693284" cy="1196752"/>
          </a:xfrm>
          <a:prstGeom prst="rect">
            <a:avLst/>
          </a:prstGeom>
          <a:noFill/>
        </p:spPr>
      </p:pic>
      <p:sp>
        <p:nvSpPr>
          <p:cNvPr id="2" name="Titre 1"/>
          <p:cNvSpPr>
            <a:spLocks noGrp="1"/>
          </p:cNvSpPr>
          <p:nvPr>
            <p:ph type="title"/>
          </p:nvPr>
        </p:nvSpPr>
        <p:spPr/>
        <p:txBody>
          <a:bodyPr>
            <a:normAutofit fontScale="90000"/>
          </a:bodyPr>
          <a:lstStyle/>
          <a:p>
            <a:r>
              <a:rPr lang="fr-FR" dirty="0" smtClean="0">
                <a:solidFill>
                  <a:srgbClr val="FF0000"/>
                </a:solidFill>
              </a:rPr>
              <a:t>Les types d’objets</a:t>
            </a:r>
            <a:br>
              <a:rPr lang="fr-FR" dirty="0" smtClean="0">
                <a:solidFill>
                  <a:srgbClr val="FF0000"/>
                </a:solidFill>
              </a:rPr>
            </a:br>
            <a:r>
              <a:rPr lang="fr-FR" dirty="0" smtClean="0">
                <a:solidFill>
                  <a:srgbClr val="FF0000"/>
                </a:solidFill>
              </a:rPr>
              <a:t>objet artisanal versus objet industriel</a:t>
            </a:r>
            <a:endParaRPr lang="fr-FR" dirty="0">
              <a:solidFill>
                <a:srgbClr val="FF0000"/>
              </a:solidFill>
            </a:endParaRPr>
          </a:p>
        </p:txBody>
      </p:sp>
      <p:pic>
        <p:nvPicPr>
          <p:cNvPr id="66566" name="Picture 6" descr="http://business.lesechos.fr/images/2013/10/07/44530_7518_opinel1-g.jpg"/>
          <p:cNvPicPr>
            <a:picLocks noChangeAspect="1" noChangeArrowheads="1"/>
          </p:cNvPicPr>
          <p:nvPr/>
        </p:nvPicPr>
        <p:blipFill>
          <a:blip r:embed="rId4" cstate="screen"/>
          <a:srcRect/>
          <a:stretch>
            <a:fillRect/>
          </a:stretch>
        </p:blipFill>
        <p:spPr bwMode="auto">
          <a:xfrm>
            <a:off x="4572000" y="2492896"/>
            <a:ext cx="4242639" cy="1851334"/>
          </a:xfrm>
          <a:prstGeom prst="rect">
            <a:avLst/>
          </a:prstGeom>
          <a:noFill/>
        </p:spPr>
      </p:pic>
      <p:sp>
        <p:nvSpPr>
          <p:cNvPr id="9" name="Rectangle 8"/>
          <p:cNvSpPr/>
          <p:nvPr/>
        </p:nvSpPr>
        <p:spPr>
          <a:xfrm>
            <a:off x="5868144" y="4437112"/>
            <a:ext cx="2495170" cy="369332"/>
          </a:xfrm>
          <a:prstGeom prst="rect">
            <a:avLst/>
          </a:prstGeom>
        </p:spPr>
        <p:txBody>
          <a:bodyPr wrap="none">
            <a:spAutoFit/>
          </a:bodyPr>
          <a:lstStyle/>
          <a:p>
            <a:r>
              <a:rPr lang="fr-FR" dirty="0" smtClean="0"/>
              <a:t>http://www.opinel.com/</a:t>
            </a:r>
            <a:endParaRPr lang="fr-FR" dirty="0"/>
          </a:p>
        </p:txBody>
      </p:sp>
      <p:pic>
        <p:nvPicPr>
          <p:cNvPr id="66568" name="Picture 8" descr="Façonnage manche David PONSON "/>
          <p:cNvPicPr>
            <a:picLocks noChangeAspect="1" noChangeArrowheads="1"/>
          </p:cNvPicPr>
          <p:nvPr/>
        </p:nvPicPr>
        <p:blipFill>
          <a:blip r:embed="rId5" cstate="screen"/>
          <a:srcRect/>
          <a:stretch>
            <a:fillRect/>
          </a:stretch>
        </p:blipFill>
        <p:spPr bwMode="auto">
          <a:xfrm>
            <a:off x="539552" y="2060848"/>
            <a:ext cx="3670243" cy="2752682"/>
          </a:xfrm>
          <a:prstGeom prst="rect">
            <a:avLst/>
          </a:prstGeom>
          <a:noFill/>
        </p:spPr>
      </p:pic>
      <p:sp>
        <p:nvSpPr>
          <p:cNvPr id="11" name="Rectangle 10"/>
          <p:cNvSpPr/>
          <p:nvPr/>
        </p:nvSpPr>
        <p:spPr>
          <a:xfrm>
            <a:off x="611560" y="4869160"/>
            <a:ext cx="3455305" cy="646331"/>
          </a:xfrm>
          <a:prstGeom prst="rect">
            <a:avLst/>
          </a:prstGeom>
        </p:spPr>
        <p:txBody>
          <a:bodyPr wrap="none">
            <a:spAutoFit/>
          </a:bodyPr>
          <a:lstStyle/>
          <a:p>
            <a:r>
              <a:rPr lang="fr-FR" dirty="0"/>
              <a:t>Façonnage manche David </a:t>
            </a:r>
            <a:r>
              <a:rPr lang="fr-FR" dirty="0" smtClean="0"/>
              <a:t>PONSON</a:t>
            </a:r>
          </a:p>
          <a:p>
            <a:r>
              <a:rPr lang="fr-FR" dirty="0" smtClean="0"/>
              <a:t>http://couteaux-ponson.com/</a:t>
            </a:r>
            <a:endParaRPr lang="fr-F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3" cstate="screen">
            <a:duotone>
              <a:schemeClr val="bg2">
                <a:shade val="45000"/>
                <a:satMod val="135000"/>
              </a:schemeClr>
              <a:prstClr val="white"/>
            </a:duotone>
          </a:blip>
          <a:srcRect/>
          <a:stretch>
            <a:fillRect/>
          </a:stretch>
        </p:blipFill>
        <p:spPr bwMode="auto">
          <a:xfrm>
            <a:off x="-1" y="0"/>
            <a:ext cx="9693284" cy="1556792"/>
          </a:xfrm>
          <a:prstGeom prst="rect">
            <a:avLst/>
          </a:prstGeom>
          <a:noFill/>
        </p:spPr>
      </p:pic>
      <p:sp>
        <p:nvSpPr>
          <p:cNvPr id="2" name="Titre 1"/>
          <p:cNvSpPr>
            <a:spLocks noGrp="1"/>
          </p:cNvSpPr>
          <p:nvPr>
            <p:ph type="title"/>
          </p:nvPr>
        </p:nvSpPr>
        <p:spPr/>
        <p:txBody>
          <a:bodyPr>
            <a:normAutofit fontScale="90000"/>
          </a:bodyPr>
          <a:lstStyle/>
          <a:p>
            <a:r>
              <a:rPr lang="fr-FR" dirty="0" smtClean="0">
                <a:solidFill>
                  <a:srgbClr val="FF0000"/>
                </a:solidFill>
              </a:rPr>
              <a:t>I- Matérialité et modes de production de l’objet</a:t>
            </a:r>
            <a:endParaRPr lang="fr-FR" dirty="0">
              <a:solidFill>
                <a:srgbClr val="FF0000"/>
              </a:solidFill>
            </a:endParaRPr>
          </a:p>
        </p:txBody>
      </p:sp>
      <p:graphicFrame>
        <p:nvGraphicFramePr>
          <p:cNvPr id="5" name="Diagramme 4"/>
          <p:cNvGraphicFramePr/>
          <p:nvPr/>
        </p:nvGraphicFramePr>
        <p:xfrm>
          <a:off x="251520" y="1556792"/>
          <a:ext cx="8892480" cy="49685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3" cstate="screen">
            <a:duotone>
              <a:schemeClr val="bg2">
                <a:shade val="45000"/>
                <a:satMod val="135000"/>
              </a:schemeClr>
              <a:prstClr val="white"/>
            </a:duotone>
          </a:blip>
          <a:srcRect/>
          <a:stretch>
            <a:fillRect/>
          </a:stretch>
        </p:blipFill>
        <p:spPr bwMode="auto">
          <a:xfrm>
            <a:off x="-1" y="0"/>
            <a:ext cx="9693284" cy="1196752"/>
          </a:xfrm>
          <a:prstGeom prst="rect">
            <a:avLst/>
          </a:prstGeom>
          <a:noFill/>
        </p:spPr>
      </p:pic>
      <p:sp>
        <p:nvSpPr>
          <p:cNvPr id="2" name="Titre 1"/>
          <p:cNvSpPr>
            <a:spLocks noGrp="1"/>
          </p:cNvSpPr>
          <p:nvPr>
            <p:ph type="title"/>
          </p:nvPr>
        </p:nvSpPr>
        <p:spPr/>
        <p:txBody>
          <a:bodyPr/>
          <a:lstStyle/>
          <a:p>
            <a:r>
              <a:rPr lang="fr-FR" dirty="0" smtClean="0">
                <a:solidFill>
                  <a:srgbClr val="FF0000"/>
                </a:solidFill>
              </a:rPr>
              <a:t>1-Du prototype à la série</a:t>
            </a:r>
            <a:endParaRPr lang="fr-FR" dirty="0">
              <a:solidFill>
                <a:srgbClr val="FF0000"/>
              </a:solidFill>
            </a:endParaRPr>
          </a:p>
        </p:txBody>
      </p:sp>
      <p:pic>
        <p:nvPicPr>
          <p:cNvPr id="62468" name="Picture 4" descr="Eolab Renault "/>
          <p:cNvPicPr>
            <a:picLocks noChangeAspect="1" noChangeArrowheads="1"/>
          </p:cNvPicPr>
          <p:nvPr/>
        </p:nvPicPr>
        <p:blipFill>
          <a:blip r:embed="rId4" cstate="screen"/>
          <a:srcRect/>
          <a:stretch>
            <a:fillRect/>
          </a:stretch>
        </p:blipFill>
        <p:spPr bwMode="auto">
          <a:xfrm>
            <a:off x="251520" y="1196752"/>
            <a:ext cx="3888432" cy="2088232"/>
          </a:xfrm>
          <a:prstGeom prst="rect">
            <a:avLst/>
          </a:prstGeom>
          <a:noFill/>
        </p:spPr>
      </p:pic>
      <p:sp>
        <p:nvSpPr>
          <p:cNvPr id="6" name="Rectangle 5"/>
          <p:cNvSpPr/>
          <p:nvPr/>
        </p:nvSpPr>
        <p:spPr>
          <a:xfrm>
            <a:off x="179512" y="3356992"/>
            <a:ext cx="4572000" cy="923330"/>
          </a:xfrm>
          <a:prstGeom prst="rect">
            <a:avLst/>
          </a:prstGeom>
        </p:spPr>
        <p:txBody>
          <a:bodyPr>
            <a:spAutoFit/>
          </a:bodyPr>
          <a:lstStyle/>
          <a:p>
            <a:r>
              <a:rPr lang="fr-FR" i="1" dirty="0"/>
              <a:t>Le concept-car </a:t>
            </a:r>
            <a:r>
              <a:rPr lang="fr-FR" i="1" dirty="0" err="1"/>
              <a:t>Eolab</a:t>
            </a:r>
            <a:r>
              <a:rPr lang="fr-FR" i="1" dirty="0"/>
              <a:t> de Renault donne une idée de ce que sera l'automobile dans vingt ans. - © Renault</a:t>
            </a:r>
            <a:endParaRPr lang="fr-FR" dirty="0"/>
          </a:p>
        </p:txBody>
      </p:sp>
      <p:pic>
        <p:nvPicPr>
          <p:cNvPr id="62470" name="Picture 6" descr="http://lewebpedagogique.com/lastrolabe/files/2012/09/4_3.jpg"/>
          <p:cNvPicPr>
            <a:picLocks noChangeAspect="1" noChangeArrowheads="1"/>
          </p:cNvPicPr>
          <p:nvPr/>
        </p:nvPicPr>
        <p:blipFill>
          <a:blip r:embed="rId5" cstate="screen"/>
          <a:srcRect/>
          <a:stretch>
            <a:fillRect/>
          </a:stretch>
        </p:blipFill>
        <p:spPr bwMode="auto">
          <a:xfrm>
            <a:off x="4499991" y="1628800"/>
            <a:ext cx="4255017" cy="2808312"/>
          </a:xfrm>
          <a:prstGeom prst="rect">
            <a:avLst/>
          </a:prstGeom>
          <a:noFill/>
        </p:spPr>
      </p:pic>
      <p:sp>
        <p:nvSpPr>
          <p:cNvPr id="8" name="Rectangle 7"/>
          <p:cNvSpPr/>
          <p:nvPr/>
        </p:nvSpPr>
        <p:spPr>
          <a:xfrm>
            <a:off x="4355976" y="4581128"/>
            <a:ext cx="4427984" cy="923330"/>
          </a:xfrm>
          <a:prstGeom prst="rect">
            <a:avLst/>
          </a:prstGeom>
        </p:spPr>
        <p:txBody>
          <a:bodyPr wrap="square">
            <a:spAutoFit/>
          </a:bodyPr>
          <a:lstStyle/>
          <a:p>
            <a:r>
              <a:rPr lang="fr-FR" dirty="0"/>
              <a:t>Immigrés sur une chaîne de montage de R5 aux usines Renault de </a:t>
            </a:r>
            <a:r>
              <a:rPr lang="fr-FR" dirty="0" err="1"/>
              <a:t>Flins</a:t>
            </a:r>
            <a:r>
              <a:rPr lang="fr-FR" dirty="0"/>
              <a:t>. 1975 © </a:t>
            </a:r>
            <a:r>
              <a:rPr lang="fr-FR" dirty="0" err="1"/>
              <a:t>Berretty</a:t>
            </a:r>
            <a:r>
              <a:rPr lang="fr-FR" dirty="0"/>
              <a:t> / </a:t>
            </a:r>
            <a:r>
              <a:rPr lang="fr-FR" dirty="0" err="1"/>
              <a:t>Rapho</a:t>
            </a:r>
            <a:endParaRPr lang="fr-F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3" cstate="screen">
            <a:duotone>
              <a:schemeClr val="bg2">
                <a:shade val="45000"/>
                <a:satMod val="135000"/>
              </a:schemeClr>
              <a:prstClr val="white"/>
            </a:duotone>
          </a:blip>
          <a:srcRect/>
          <a:stretch>
            <a:fillRect/>
          </a:stretch>
        </p:blipFill>
        <p:spPr bwMode="auto">
          <a:xfrm>
            <a:off x="-1" y="0"/>
            <a:ext cx="9693284" cy="1196752"/>
          </a:xfrm>
          <a:prstGeom prst="rect">
            <a:avLst/>
          </a:prstGeom>
          <a:noFill/>
        </p:spPr>
      </p:pic>
      <p:pic>
        <p:nvPicPr>
          <p:cNvPr id="60418" name="Picture 2" descr="http://cameroun.paleba.org/images/2014/02/13/69687/offres-demplois-commerciaux-de-talent-grand-importateur-de-produit-divers_1.jpg"/>
          <p:cNvPicPr>
            <a:picLocks noChangeAspect="1" noChangeArrowheads="1"/>
          </p:cNvPicPr>
          <p:nvPr/>
        </p:nvPicPr>
        <p:blipFill>
          <a:blip r:embed="rId4" cstate="screen"/>
          <a:srcRect/>
          <a:stretch>
            <a:fillRect/>
          </a:stretch>
        </p:blipFill>
        <p:spPr bwMode="auto">
          <a:xfrm>
            <a:off x="899592" y="1091762"/>
            <a:ext cx="7308304" cy="5505590"/>
          </a:xfrm>
          <a:prstGeom prst="rect">
            <a:avLst/>
          </a:prstGeom>
          <a:noFill/>
        </p:spPr>
      </p:pic>
      <p:sp>
        <p:nvSpPr>
          <p:cNvPr id="2" name="Titre 1"/>
          <p:cNvSpPr>
            <a:spLocks noGrp="1"/>
          </p:cNvSpPr>
          <p:nvPr>
            <p:ph type="title"/>
          </p:nvPr>
        </p:nvSpPr>
        <p:spPr/>
        <p:txBody>
          <a:bodyPr/>
          <a:lstStyle/>
          <a:p>
            <a:r>
              <a:rPr lang="fr-FR" dirty="0" smtClean="0">
                <a:solidFill>
                  <a:srgbClr val="FF0000"/>
                </a:solidFill>
              </a:rPr>
              <a:t>2- Commercialisation de l’objet</a:t>
            </a:r>
            <a:endParaRPr lang="fr-FR" dirty="0">
              <a:solidFill>
                <a:srgbClr val="FF0000"/>
              </a:solidFill>
            </a:endParaRPr>
          </a:p>
        </p:txBody>
      </p:sp>
      <p:graphicFrame>
        <p:nvGraphicFramePr>
          <p:cNvPr id="4" name="Diagramme 3"/>
          <p:cNvGraphicFramePr/>
          <p:nvPr/>
        </p:nvGraphicFramePr>
        <p:xfrm>
          <a:off x="35496" y="1484784"/>
          <a:ext cx="8208912" cy="45365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0420" name="Picture 4" descr="http://blogs.lexpress.fr/ma-vie-toxique/wp-content/blogs.dir/855/files/2011/10/plantu_blog-alternatif.blogspot.jpg"/>
          <p:cNvPicPr>
            <a:picLocks noChangeAspect="1" noChangeArrowheads="1"/>
          </p:cNvPicPr>
          <p:nvPr/>
        </p:nvPicPr>
        <p:blipFill>
          <a:blip r:embed="rId10" cstate="screen">
            <a:clrChange>
              <a:clrFrom>
                <a:srgbClr val="FFFFFF"/>
              </a:clrFrom>
              <a:clrTo>
                <a:srgbClr val="FFFFFF">
                  <a:alpha val="0"/>
                </a:srgbClr>
              </a:clrTo>
            </a:clrChange>
          </a:blip>
          <a:srcRect/>
          <a:stretch>
            <a:fillRect/>
          </a:stretch>
        </p:blipFill>
        <p:spPr bwMode="auto">
          <a:xfrm>
            <a:off x="0" y="4495800"/>
            <a:ext cx="2381250" cy="23622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http://1.bp.blogspot.com/-i8OiofkyULs/TedmN1VrGzI/AAAAAAAAAGg/Eq8S2_PB43A/s1600/recyclage-electro_.jpg"/>
          <p:cNvPicPr>
            <a:picLocks noChangeAspect="1" noChangeArrowheads="1"/>
          </p:cNvPicPr>
          <p:nvPr/>
        </p:nvPicPr>
        <p:blipFill>
          <a:blip r:embed="rId3" cstate="screen">
            <a:clrChange>
              <a:clrFrom>
                <a:srgbClr val="F1F1F1"/>
              </a:clrFrom>
              <a:clrTo>
                <a:srgbClr val="F1F1F1">
                  <a:alpha val="0"/>
                </a:srgbClr>
              </a:clrTo>
            </a:clrChange>
          </a:blip>
          <a:srcRect/>
          <a:stretch>
            <a:fillRect/>
          </a:stretch>
        </p:blipFill>
        <p:spPr bwMode="auto">
          <a:xfrm>
            <a:off x="7452320" y="1412776"/>
            <a:ext cx="1907704" cy="2668514"/>
          </a:xfrm>
          <a:prstGeom prst="rect">
            <a:avLst/>
          </a:prstGeom>
          <a:noFill/>
        </p:spPr>
      </p:pic>
      <p:pic>
        <p:nvPicPr>
          <p:cNvPr id="4" name="Picture 20" descr="http://www.wiklou.org/images/thumb/c/c1/Dessin_technique_isometrique_-_Vue_eclatee_velo_-_sous-titrage_francais_HD.jpg/800px-Dessin_technique_isometrique_-_Vue_eclatee_velo_-_sous-titrage_francais_HD.jpg"/>
          <p:cNvPicPr>
            <a:picLocks noChangeAspect="1" noChangeArrowheads="1"/>
          </p:cNvPicPr>
          <p:nvPr/>
        </p:nvPicPr>
        <p:blipFill>
          <a:blip r:embed="rId4" cstate="screen">
            <a:duotone>
              <a:schemeClr val="bg2">
                <a:shade val="45000"/>
                <a:satMod val="135000"/>
              </a:schemeClr>
              <a:prstClr val="white"/>
            </a:duotone>
          </a:blip>
          <a:srcRect/>
          <a:stretch>
            <a:fillRect/>
          </a:stretch>
        </p:blipFill>
        <p:spPr bwMode="auto">
          <a:xfrm>
            <a:off x="-1" y="0"/>
            <a:ext cx="9693284" cy="1196752"/>
          </a:xfrm>
          <a:prstGeom prst="rect">
            <a:avLst/>
          </a:prstGeom>
          <a:noFill/>
        </p:spPr>
      </p:pic>
      <p:sp>
        <p:nvSpPr>
          <p:cNvPr id="2" name="Titre 1"/>
          <p:cNvSpPr>
            <a:spLocks noGrp="1"/>
          </p:cNvSpPr>
          <p:nvPr>
            <p:ph type="title"/>
          </p:nvPr>
        </p:nvSpPr>
        <p:spPr/>
        <p:txBody>
          <a:bodyPr>
            <a:normAutofit fontScale="90000"/>
          </a:bodyPr>
          <a:lstStyle/>
          <a:p>
            <a:r>
              <a:rPr lang="fr-FR" dirty="0" smtClean="0">
                <a:solidFill>
                  <a:srgbClr val="FF0000"/>
                </a:solidFill>
              </a:rPr>
              <a:t>3- la question du stockage et du recyclage</a:t>
            </a:r>
            <a:endParaRPr lang="fr-FR" dirty="0">
              <a:solidFill>
                <a:srgbClr val="FF0000"/>
              </a:solidFill>
            </a:endParaRPr>
          </a:p>
        </p:txBody>
      </p:sp>
      <p:pic>
        <p:nvPicPr>
          <p:cNvPr id="58370" name="Picture 2" descr="http://www.marlieux.com/upload/image/ordures%20menageres/gestion_dechets2.JPG"/>
          <p:cNvPicPr>
            <a:picLocks noChangeAspect="1" noChangeArrowheads="1"/>
          </p:cNvPicPr>
          <p:nvPr/>
        </p:nvPicPr>
        <p:blipFill>
          <a:blip r:embed="rId5" cstate="screen">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a:off x="1403648" y="3852829"/>
            <a:ext cx="6264696" cy="3005171"/>
          </a:xfrm>
          <a:prstGeom prst="rect">
            <a:avLst/>
          </a:prstGeom>
          <a:noFill/>
        </p:spPr>
      </p:pic>
      <p:pic>
        <p:nvPicPr>
          <p:cNvPr id="58374" name="Picture 6" descr="http://img4.wikia.nocookie.net/__cb20120305142525/lemondededisney/fr/images/3/34/WallE_PS3_Visuel002.jpg"/>
          <p:cNvPicPr>
            <a:picLocks noChangeAspect="1" noChangeArrowheads="1"/>
          </p:cNvPicPr>
          <p:nvPr/>
        </p:nvPicPr>
        <p:blipFill>
          <a:blip r:embed="rId6" cstate="screen">
            <a:clrChange>
              <a:clrFrom>
                <a:srgbClr val="FEFEFE"/>
              </a:clrFrom>
              <a:clrTo>
                <a:srgbClr val="FEFEFE">
                  <a:alpha val="0"/>
                </a:srgbClr>
              </a:clrTo>
            </a:clrChange>
          </a:blip>
          <a:srcRect/>
          <a:stretch>
            <a:fillRect/>
          </a:stretch>
        </p:blipFill>
        <p:spPr bwMode="auto">
          <a:xfrm>
            <a:off x="0" y="4725144"/>
            <a:ext cx="1999104" cy="1872208"/>
          </a:xfrm>
          <a:prstGeom prst="rect">
            <a:avLst/>
          </a:prstGeom>
          <a:noFill/>
        </p:spPr>
      </p:pic>
      <p:pic>
        <p:nvPicPr>
          <p:cNvPr id="58376" name="Picture 8" descr="http://www.cler-verts.fr/images_temp/paragraphes/images_larges/dechet.jpg"/>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a:off x="0" y="1268760"/>
            <a:ext cx="2290589" cy="2358872"/>
          </a:xfrm>
          <a:prstGeom prst="rect">
            <a:avLst/>
          </a:prstGeom>
          <a:noFill/>
        </p:spPr>
      </p:pic>
      <p:pic>
        <p:nvPicPr>
          <p:cNvPr id="58378" name="Picture 10" descr="Syctom, l'agence métroplitaine des déchets ménagers"/>
          <p:cNvPicPr>
            <a:picLocks noChangeAspect="1" noChangeArrowheads="1"/>
          </p:cNvPicPr>
          <p:nvPr/>
        </p:nvPicPr>
        <p:blipFill>
          <a:blip r:embed="rId8" cstate="screen"/>
          <a:srcRect/>
          <a:stretch>
            <a:fillRect/>
          </a:stretch>
        </p:blipFill>
        <p:spPr bwMode="auto">
          <a:xfrm>
            <a:off x="2123728" y="1556792"/>
            <a:ext cx="5269030" cy="1152128"/>
          </a:xfrm>
          <a:prstGeom prst="rect">
            <a:avLst/>
          </a:prstGeom>
          <a:noFill/>
        </p:spPr>
      </p:pic>
      <p:pic>
        <p:nvPicPr>
          <p:cNvPr id="10" name="Picture 10" descr="Syctom, l'agence métroplitaine des déchets ménagers"/>
          <p:cNvPicPr>
            <a:picLocks noChangeAspect="1" noChangeArrowheads="1"/>
          </p:cNvPicPr>
          <p:nvPr/>
        </p:nvPicPr>
        <p:blipFill>
          <a:blip r:embed="rId9" cstate="screen">
            <a:clrChange>
              <a:clrFrom>
                <a:srgbClr val="FFFFFF"/>
              </a:clrFrom>
              <a:clrTo>
                <a:srgbClr val="FFFFFF">
                  <a:alpha val="0"/>
                </a:srgbClr>
              </a:clrTo>
            </a:clrChange>
          </a:blip>
          <a:srcRect/>
          <a:stretch>
            <a:fillRect/>
          </a:stretch>
        </p:blipFill>
        <p:spPr bwMode="auto">
          <a:xfrm>
            <a:off x="2051720" y="836712"/>
            <a:ext cx="1800200" cy="762885"/>
          </a:xfrm>
          <a:prstGeom prst="rect">
            <a:avLst/>
          </a:prstGeom>
          <a:noFill/>
        </p:spPr>
      </p:pic>
      <p:pic>
        <p:nvPicPr>
          <p:cNvPr id="11" name="Image 10" descr="L'obsolescence programmée consiste à réduire la durée de vie d'un poduit pour pousser les consommateurs à en acheter de plus récents."/>
          <p:cNvPicPr/>
          <p:nvPr/>
        </p:nvPicPr>
        <p:blipFill>
          <a:blip r:embed="rId10" cstate="screen"/>
          <a:srcRect/>
          <a:stretch>
            <a:fillRect/>
          </a:stretch>
        </p:blipFill>
        <p:spPr bwMode="auto">
          <a:xfrm>
            <a:off x="3707904" y="2780928"/>
            <a:ext cx="1687463" cy="1010419"/>
          </a:xfrm>
          <a:prstGeom prst="rect">
            <a:avLst/>
          </a:prstGeom>
          <a:noFill/>
          <a:ln w="9525">
            <a:noFill/>
            <a:miter lim="800000"/>
            <a:headEnd/>
            <a:tailEnd/>
          </a:ln>
        </p:spPr>
      </p:pic>
      <p:pic>
        <p:nvPicPr>
          <p:cNvPr id="38914" name="Picture 2" descr="http://www.zewebanim.com/images/robots35.gif"/>
          <p:cNvPicPr>
            <a:picLocks noChangeAspect="1" noChangeArrowheads="1"/>
          </p:cNvPicPr>
          <p:nvPr/>
        </p:nvPicPr>
        <p:blipFill>
          <a:blip r:embed="rId11" cstate="screen">
            <a:clrChange>
              <a:clrFrom>
                <a:srgbClr val="FFFFFF"/>
              </a:clrFrom>
              <a:clrTo>
                <a:srgbClr val="FFFFFF">
                  <a:alpha val="0"/>
                </a:srgbClr>
              </a:clrTo>
            </a:clrChange>
          </a:blip>
          <a:srcRect/>
          <a:stretch>
            <a:fillRect/>
          </a:stretch>
        </p:blipFill>
        <p:spPr bwMode="auto">
          <a:xfrm>
            <a:off x="7518704" y="4293096"/>
            <a:ext cx="1625296" cy="1573425"/>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830</TotalTime>
  <Words>464</Words>
  <Application>Microsoft Office PowerPoint</Application>
  <PresentationFormat>Affichage à l'écran (4:3)</PresentationFormat>
  <Paragraphs>128</Paragraphs>
  <Slides>34</Slides>
  <Notes>34</Notes>
  <HiddenSlides>0</HiddenSlides>
  <MMClips>0</MMClips>
  <ScaleCrop>false</ScaleCrop>
  <HeadingPairs>
    <vt:vector size="4" baseType="variant">
      <vt:variant>
        <vt:lpstr>Thème</vt:lpstr>
      </vt:variant>
      <vt:variant>
        <vt:i4>1</vt:i4>
      </vt:variant>
      <vt:variant>
        <vt:lpstr>Titres des diapositives</vt:lpstr>
      </vt:variant>
      <vt:variant>
        <vt:i4>34</vt:i4>
      </vt:variant>
    </vt:vector>
  </HeadingPairs>
  <TitlesOfParts>
    <vt:vector size="35" baseType="lpstr">
      <vt:lpstr>Thème Office</vt:lpstr>
      <vt:lpstr>Diapositive 1</vt:lpstr>
      <vt:lpstr>Diapositive 2</vt:lpstr>
      <vt:lpstr>Introduction : qu’est-ce qu’un objet ?</vt:lpstr>
      <vt:lpstr>Qui crée l’objet ?</vt:lpstr>
      <vt:lpstr>Les types d’objets objet artisanal versus objet industriel</vt:lpstr>
      <vt:lpstr>I- Matérialité et modes de production de l’objet</vt:lpstr>
      <vt:lpstr>1-Du prototype à la série</vt:lpstr>
      <vt:lpstr>2- Commercialisation de l’objet</vt:lpstr>
      <vt:lpstr>3- la question du stockage et du recyclage</vt:lpstr>
      <vt:lpstr>4- dématérialisation de l’objet</vt:lpstr>
      <vt:lpstr>II- Fonction des objets</vt:lpstr>
      <vt:lpstr>1- fonction d’usage et utilité de l’objet</vt:lpstr>
      <vt:lpstr>2- objets et vie quotidienne</vt:lpstr>
      <vt:lpstr>3- objets et progrès</vt:lpstr>
      <vt:lpstr>4- les gadgets</vt:lpstr>
      <vt:lpstr>5-Les objets et l’art</vt:lpstr>
      <vt:lpstr>III- Valeur des objets</vt:lpstr>
      <vt:lpstr>1- qualité et esthétique de l’objet</vt:lpstr>
      <vt:lpstr>2- la marque et la fonction sociale de l’objet</vt:lpstr>
      <vt:lpstr>3- publicité et mode des objets</vt:lpstr>
      <vt:lpstr>4- projection individuelle et collective</vt:lpstr>
      <vt:lpstr>4.1 objets sacrés</vt:lpstr>
      <vt:lpstr>4.2 objets patrimoniaux</vt:lpstr>
      <vt:lpstr>4.3 Objets cultes</vt:lpstr>
      <vt:lpstr>4.4 objet et sentiment amoureux</vt:lpstr>
      <vt:lpstr>Diapositive 26</vt:lpstr>
      <vt:lpstr>Diapositive 27</vt:lpstr>
      <vt:lpstr>Diapositive 28</vt:lpstr>
      <vt:lpstr>Diapositive 29</vt:lpstr>
      <vt:lpstr>Diapositive 30</vt:lpstr>
      <vt:lpstr>Diapositive 31</vt:lpstr>
      <vt:lpstr>Diapositive 32</vt:lpstr>
      <vt:lpstr>IV- Conclusion : rapport sujet et objet</vt:lpstr>
      <vt:lpstr>Diapositive 34</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Hassan</dc:creator>
  <cp:lastModifiedBy>Hassan</cp:lastModifiedBy>
  <cp:revision>9</cp:revision>
  <dcterms:created xsi:type="dcterms:W3CDTF">2014-10-29T10:46:54Z</dcterms:created>
  <dcterms:modified xsi:type="dcterms:W3CDTF">2014-11-11T21:40:21Z</dcterms:modified>
</cp:coreProperties>
</file>